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rimo Bold" panose="020B0604020202020204" charset="0"/>
      <p:regular r:id="rId19"/>
    </p:embeddedFont>
    <p:embeddedFont>
      <p:font typeface="Barlow" panose="00000500000000000000" pitchFamily="2" charset="0"/>
      <p:regular r:id="rId20"/>
    </p:embeddedFont>
    <p:embeddedFont>
      <p:font typeface="Barlow Bold" panose="00000800000000000000" charset="0"/>
      <p:regular r:id="rId21"/>
    </p:embeddedFont>
    <p:embeddedFont>
      <p:font typeface="Consolas" panose="020B0609020204030204" pitchFamily="49"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3458" autoAdjust="0"/>
  </p:normalViewPr>
  <p:slideViewPr>
    <p:cSldViewPr>
      <p:cViewPr varScale="1">
        <p:scale>
          <a:sx n="45" d="100"/>
          <a:sy n="45" d="100"/>
        </p:scale>
        <p:origin x="81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vang magare" userId="b3e4914a3cd8ec92" providerId="LiveId" clId="{E548316A-4F5B-45BC-B226-19AC766A431B}"/>
    <pc:docChg chg="custSel modSld">
      <pc:chgData name="Devang magare" userId="b3e4914a3cd8ec92" providerId="LiveId" clId="{E548316A-4F5B-45BC-B226-19AC766A431B}" dt="2025-12-02T11:46:09.061" v="69" actId="1038"/>
      <pc:docMkLst>
        <pc:docMk/>
      </pc:docMkLst>
      <pc:sldChg chg="modAnim">
        <pc:chgData name="Devang magare" userId="b3e4914a3cd8ec92" providerId="LiveId" clId="{E548316A-4F5B-45BC-B226-19AC766A431B}" dt="2025-11-30T09:27:06.687" v="23"/>
        <pc:sldMkLst>
          <pc:docMk/>
          <pc:sldMk cId="0" sldId="256"/>
        </pc:sldMkLst>
      </pc:sldChg>
      <pc:sldChg chg="modSp mod">
        <pc:chgData name="Devang magare" userId="b3e4914a3cd8ec92" providerId="LiveId" clId="{E548316A-4F5B-45BC-B226-19AC766A431B}" dt="2025-11-30T09:25:54.345" v="22" actId="14100"/>
        <pc:sldMkLst>
          <pc:docMk/>
          <pc:sldMk cId="0" sldId="258"/>
        </pc:sldMkLst>
        <pc:spChg chg="mod">
          <ac:chgData name="Devang magare" userId="b3e4914a3cd8ec92" providerId="LiveId" clId="{E548316A-4F5B-45BC-B226-19AC766A431B}" dt="2025-11-30T09:25:54.345" v="22" actId="14100"/>
          <ac:spMkLst>
            <pc:docMk/>
            <pc:sldMk cId="0" sldId="258"/>
            <ac:spMk id="7" creationId="{00000000-0000-0000-0000-000000000000}"/>
          </ac:spMkLst>
        </pc:spChg>
      </pc:sldChg>
      <pc:sldChg chg="modSp mod">
        <pc:chgData name="Devang magare" userId="b3e4914a3cd8ec92" providerId="LiveId" clId="{E548316A-4F5B-45BC-B226-19AC766A431B}" dt="2025-11-30T09:28:25.403" v="29" actId="14100"/>
        <pc:sldMkLst>
          <pc:docMk/>
          <pc:sldMk cId="0" sldId="261"/>
        </pc:sldMkLst>
        <pc:spChg chg="mod">
          <ac:chgData name="Devang magare" userId="b3e4914a3cd8ec92" providerId="LiveId" clId="{E548316A-4F5B-45BC-B226-19AC766A431B}" dt="2025-11-30T09:28:25.403" v="29" actId="14100"/>
          <ac:spMkLst>
            <pc:docMk/>
            <pc:sldMk cId="0" sldId="261"/>
            <ac:spMk id="42" creationId="{00000000-0000-0000-0000-000000000000}"/>
          </ac:spMkLst>
        </pc:spChg>
        <pc:grpChg chg="mod">
          <ac:chgData name="Devang magare" userId="b3e4914a3cd8ec92" providerId="LiveId" clId="{E548316A-4F5B-45BC-B226-19AC766A431B}" dt="2025-11-30T09:28:05.646" v="26" actId="1076"/>
          <ac:grpSpMkLst>
            <pc:docMk/>
            <pc:sldMk cId="0" sldId="261"/>
            <ac:grpSpMk id="40" creationId="{00000000-0000-0000-0000-000000000000}"/>
          </ac:grpSpMkLst>
        </pc:grpChg>
      </pc:sldChg>
      <pc:sldChg chg="addSp delSp modSp mod">
        <pc:chgData name="Devang magare" userId="b3e4914a3cd8ec92" providerId="LiveId" clId="{E548316A-4F5B-45BC-B226-19AC766A431B}" dt="2025-12-02T11:46:09.061" v="69" actId="1038"/>
        <pc:sldMkLst>
          <pc:docMk/>
          <pc:sldMk cId="0" sldId="263"/>
        </pc:sldMkLst>
        <pc:spChg chg="mod">
          <ac:chgData name="Devang magare" userId="b3e4914a3cd8ec92" providerId="LiveId" clId="{E548316A-4F5B-45BC-B226-19AC766A431B}" dt="2025-12-02T11:46:02.799" v="68" actId="20577"/>
          <ac:spMkLst>
            <pc:docMk/>
            <pc:sldMk cId="0" sldId="263"/>
            <ac:spMk id="6" creationId="{00000000-0000-0000-0000-000000000000}"/>
          </ac:spMkLst>
        </pc:spChg>
        <pc:grpChg chg="mod">
          <ac:chgData name="Devang magare" userId="b3e4914a3cd8ec92" providerId="LiveId" clId="{E548316A-4F5B-45BC-B226-19AC766A431B}" dt="2025-12-02T11:46:09.061" v="69" actId="1038"/>
          <ac:grpSpMkLst>
            <pc:docMk/>
            <pc:sldMk cId="0" sldId="263"/>
            <ac:grpSpMk id="4" creationId="{00000000-0000-0000-0000-000000000000}"/>
          </ac:grpSpMkLst>
        </pc:grpChg>
        <pc:grpChg chg="del">
          <ac:chgData name="Devang magare" userId="b3e4914a3cd8ec92" providerId="LiveId" clId="{E548316A-4F5B-45BC-B226-19AC766A431B}" dt="2025-12-01T19:37:43.837" v="37" actId="478"/>
          <ac:grpSpMkLst>
            <pc:docMk/>
            <pc:sldMk cId="0" sldId="263"/>
            <ac:grpSpMk id="7" creationId="{00000000-0000-0000-0000-000000000000}"/>
          </ac:grpSpMkLst>
        </pc:grpChg>
        <pc:picChg chg="add mod">
          <ac:chgData name="Devang magare" userId="b3e4914a3cd8ec92" providerId="LiveId" clId="{E548316A-4F5B-45BC-B226-19AC766A431B}" dt="2025-12-01T19:38:20.202" v="42" actId="14100"/>
          <ac:picMkLst>
            <pc:docMk/>
            <pc:sldMk cId="0" sldId="263"/>
            <ac:picMk id="10" creationId="{41B21E76-10A6-BB1D-0815-7252E35D90BA}"/>
          </ac:picMkLst>
        </pc:picChg>
      </pc:sldChg>
      <pc:sldChg chg="modSp mod">
        <pc:chgData name="Devang magare" userId="b3e4914a3cd8ec92" providerId="LiveId" clId="{E548316A-4F5B-45BC-B226-19AC766A431B}" dt="2025-12-01T19:39:21.314" v="55" actId="1035"/>
        <pc:sldMkLst>
          <pc:docMk/>
          <pc:sldMk cId="0" sldId="264"/>
        </pc:sldMkLst>
        <pc:grpChg chg="mod">
          <ac:chgData name="Devang magare" userId="b3e4914a3cd8ec92" providerId="LiveId" clId="{E548316A-4F5B-45BC-B226-19AC766A431B}" dt="2025-12-01T19:39:21.314" v="55" actId="1035"/>
          <ac:grpSpMkLst>
            <pc:docMk/>
            <pc:sldMk cId="0" sldId="264"/>
            <ac:grpSpMk id="4" creationId="{00000000-0000-0000-0000-000000000000}"/>
          </ac:grpSpMkLst>
        </pc:grpChg>
        <pc:grpChg chg="mod">
          <ac:chgData name="Devang magare" userId="b3e4914a3cd8ec92" providerId="LiveId" clId="{E548316A-4F5B-45BC-B226-19AC766A431B}" dt="2025-12-01T19:39:17.378" v="53" actId="1076"/>
          <ac:grpSpMkLst>
            <pc:docMk/>
            <pc:sldMk cId="0" sldId="264"/>
            <ac:grpSpMk id="8" creationId="{00000000-0000-0000-0000-000000000000}"/>
          </ac:grpSpMkLst>
        </pc:grpChg>
      </pc:sldChg>
      <pc:sldChg chg="addSp delSp modSp mod modNotes">
        <pc:chgData name="Devang magare" userId="b3e4914a3cd8ec92" providerId="LiveId" clId="{E548316A-4F5B-45BC-B226-19AC766A431B}" dt="2025-12-01T19:39:04.529" v="50" actId="14100"/>
        <pc:sldMkLst>
          <pc:docMk/>
          <pc:sldMk cId="0" sldId="265"/>
        </pc:sldMkLst>
        <pc:grpChg chg="del">
          <ac:chgData name="Devang magare" userId="b3e4914a3cd8ec92" providerId="LiveId" clId="{E548316A-4F5B-45BC-B226-19AC766A431B}" dt="2025-12-01T19:38:53.803" v="47" actId="478"/>
          <ac:grpSpMkLst>
            <pc:docMk/>
            <pc:sldMk cId="0" sldId="265"/>
            <ac:grpSpMk id="8" creationId="{00000000-0000-0000-0000-000000000000}"/>
          </ac:grpSpMkLst>
        </pc:grpChg>
        <pc:picChg chg="add mod">
          <ac:chgData name="Devang magare" userId="b3e4914a3cd8ec92" providerId="LiveId" clId="{E548316A-4F5B-45BC-B226-19AC766A431B}" dt="2025-12-01T19:39:04.529" v="50" actId="14100"/>
          <ac:picMkLst>
            <pc:docMk/>
            <pc:sldMk cId="0" sldId="265"/>
            <ac:picMk id="14" creationId="{AF7A7C2D-F801-EC33-6017-CB61BAEAA05F}"/>
          </ac:picMkLst>
        </pc:picChg>
      </pc:sldChg>
      <pc:sldChg chg="addSp delSp modSp mod">
        <pc:chgData name="Devang magare" userId="b3e4914a3cd8ec92" providerId="LiveId" clId="{E548316A-4F5B-45BC-B226-19AC766A431B}" dt="2025-12-01T19:37:29.271" v="36" actId="14100"/>
        <pc:sldMkLst>
          <pc:docMk/>
          <pc:sldMk cId="0" sldId="266"/>
        </pc:sldMkLst>
        <pc:grpChg chg="del mod">
          <ac:chgData name="Devang magare" userId="b3e4914a3cd8ec92" providerId="LiveId" clId="{E548316A-4F5B-45BC-B226-19AC766A431B}" dt="2025-12-01T19:37:23.197" v="35" actId="478"/>
          <ac:grpSpMkLst>
            <pc:docMk/>
            <pc:sldMk cId="0" sldId="266"/>
            <ac:grpSpMk id="8" creationId="{00000000-0000-0000-0000-000000000000}"/>
          </ac:grpSpMkLst>
        </pc:grpChg>
        <pc:picChg chg="add mod">
          <ac:chgData name="Devang magare" userId="b3e4914a3cd8ec92" providerId="LiveId" clId="{E548316A-4F5B-45BC-B226-19AC766A431B}" dt="2025-12-01T19:37:29.271" v="36" actId="14100"/>
          <ac:picMkLst>
            <pc:docMk/>
            <pc:sldMk cId="0" sldId="266"/>
            <ac:picMk id="14" creationId="{0BED2F98-6F5C-A5DA-869C-0F81BBBF268A}"/>
          </ac:picMkLst>
        </pc:picChg>
      </pc:sldChg>
      <pc:sldChg chg="modSp mod">
        <pc:chgData name="Devang magare" userId="b3e4914a3cd8ec92" providerId="LiveId" clId="{E548316A-4F5B-45BC-B226-19AC766A431B}" dt="2025-12-01T19:39:34.509" v="57" actId="14100"/>
        <pc:sldMkLst>
          <pc:docMk/>
          <pc:sldMk cId="0" sldId="267"/>
        </pc:sldMkLst>
        <pc:grpChg chg="mod">
          <ac:chgData name="Devang magare" userId="b3e4914a3cd8ec92" providerId="LiveId" clId="{E548316A-4F5B-45BC-B226-19AC766A431B}" dt="2025-12-01T19:39:34.509" v="57" actId="14100"/>
          <ac:grpSpMkLst>
            <pc:docMk/>
            <pc:sldMk cId="0" sldId="267"/>
            <ac:grpSpMk id="8" creationId="{00000000-0000-0000-0000-000000000000}"/>
          </ac:grpSpMkLst>
        </pc:grpChg>
      </pc:sldChg>
      <pc:sldChg chg="modSp mod">
        <pc:chgData name="Devang magare" userId="b3e4914a3cd8ec92" providerId="LiveId" clId="{E548316A-4F5B-45BC-B226-19AC766A431B}" dt="2025-12-01T19:39:46.439" v="60" actId="14100"/>
        <pc:sldMkLst>
          <pc:docMk/>
          <pc:sldMk cId="0" sldId="268"/>
        </pc:sldMkLst>
        <pc:grpChg chg="mod">
          <ac:chgData name="Devang magare" userId="b3e4914a3cd8ec92" providerId="LiveId" clId="{E548316A-4F5B-45BC-B226-19AC766A431B}" dt="2025-12-01T19:39:46.439" v="60" actId="14100"/>
          <ac:grpSpMkLst>
            <pc:docMk/>
            <pc:sldMk cId="0" sldId="268"/>
            <ac:grpSpMk id="8" creationId="{00000000-0000-0000-0000-000000000000}"/>
          </ac:grpSpMkLst>
        </pc:grpChg>
      </pc:sldChg>
      <pc:sldChg chg="modSp mod">
        <pc:chgData name="Devang magare" userId="b3e4914a3cd8ec92" providerId="LiveId" clId="{E548316A-4F5B-45BC-B226-19AC766A431B}" dt="2025-11-30T08:55:36.158" v="1" actId="20577"/>
        <pc:sldMkLst>
          <pc:docMk/>
          <pc:sldMk cId="0" sldId="271"/>
        </pc:sldMkLst>
        <pc:spChg chg="mod">
          <ac:chgData name="Devang magare" userId="b3e4914a3cd8ec92" providerId="LiveId" clId="{E548316A-4F5B-45BC-B226-19AC766A431B}" dt="2025-11-30T08:55:36.158" v="1" actId="20577"/>
          <ac:spMkLst>
            <pc:docMk/>
            <pc:sldMk cId="0" sldId="271"/>
            <ac:spMk id="6" creationId="{00000000-0000-0000-0000-000000000000}"/>
          </ac:spMkLst>
        </pc:spChg>
      </pc:sldChg>
    </pc:docChg>
  </pc:docChgLst>
</pc:chgInfo>
</file>

<file path=ppt/media/image1.png>
</file>

<file path=ppt/media/image10.sv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02.12.2025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s://github.com/DevangMagare?tab=repositories" TargetMode="External"/><Relationship Id="rId5" Type="http://schemas.openxmlformats.org/officeDocument/2006/relationships/hyperlink" Target="https://www.linkedin.com/in/devang-magare-7b266b258/" TargetMode="External"/><Relationship Id="rId4" Type="http://schemas.openxmlformats.org/officeDocument/2006/relationships/hyperlink" Target="mailto:DevangMagare@gmail.com"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gamma.app/?utm_source=made-with-gamma"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notesSlide" Target="../notesSlides/notesSlide5.xml"/><Relationship Id="rId16" Type="http://schemas.openxmlformats.org/officeDocument/2006/relationships/image" Target="../media/image23.svg"/><Relationship Id="rId1" Type="http://schemas.openxmlformats.org/officeDocument/2006/relationships/slideLayout" Target="../slideLayouts/slideLayout7.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1.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hyperlink" Target="https://gamma.app/?utm_source=made-with-gamma" TargetMode="External"/><Relationship Id="rId9" Type="http://schemas.openxmlformats.org/officeDocument/2006/relationships/image" Target="../media/image16.png"/><Relationship Id="rId14" Type="http://schemas.openxmlformats.org/officeDocument/2006/relationships/image" Target="../media/image21.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3544" y="0"/>
            <a:ext cx="18288000" cy="10287000"/>
            <a:chOff x="4725" y="0"/>
            <a:chExt cx="24384000" cy="13716000"/>
          </a:xfrm>
        </p:grpSpPr>
        <p:sp>
          <p:nvSpPr>
            <p:cNvPr id="5" name="Freeform 5"/>
            <p:cNvSpPr/>
            <p:nvPr/>
          </p:nvSpPr>
          <p:spPr>
            <a:xfrm>
              <a:off x="4725"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32556" y="675531"/>
            <a:ext cx="8211443" cy="692818"/>
          </a:xfrm>
          <a:prstGeom prst="rect">
            <a:avLst/>
          </a:prstGeom>
        </p:spPr>
        <p:txBody>
          <a:bodyPr wrap="square" lIns="0" tIns="0" rIns="0" bIns="0" rtlCol="0" anchor="t">
            <a:spAutoFit/>
          </a:bodyPr>
          <a:lstStyle/>
          <a:p>
            <a:pPr algn="l">
              <a:lnSpc>
                <a:spcPts val="5812"/>
              </a:lnSpc>
            </a:pPr>
            <a:r>
              <a:rPr lang="en-US" sz="4625" b="1" dirty="0">
                <a:solidFill>
                  <a:srgbClr val="F0FCFF"/>
                </a:solidFill>
                <a:latin typeface="Arimo Bold"/>
                <a:ea typeface="Arimo Bold"/>
                <a:cs typeface="Arimo Bold"/>
                <a:sym typeface="Arimo Bold"/>
              </a:rPr>
              <a:t>E-Commerce Sales Analysis </a:t>
            </a:r>
          </a:p>
        </p:txBody>
      </p:sp>
      <p:sp>
        <p:nvSpPr>
          <p:cNvPr id="7" name="TextBox 7"/>
          <p:cNvSpPr txBox="1"/>
          <p:nvPr/>
        </p:nvSpPr>
        <p:spPr>
          <a:xfrm>
            <a:off x="932557" y="1531590"/>
            <a:ext cx="9218414" cy="639664"/>
          </a:xfrm>
          <a:prstGeom prst="rect">
            <a:avLst/>
          </a:prstGeom>
        </p:spPr>
        <p:txBody>
          <a:bodyPr lIns="0" tIns="0" rIns="0" bIns="0" rtlCol="0" anchor="t">
            <a:spAutoFit/>
          </a:bodyPr>
          <a:lstStyle/>
          <a:p>
            <a:pPr algn="l">
              <a:lnSpc>
                <a:spcPts val="4625"/>
              </a:lnSpc>
            </a:pPr>
            <a:r>
              <a:rPr lang="en-US" sz="3687" b="1">
                <a:solidFill>
                  <a:srgbClr val="F0FCFF"/>
                </a:solidFill>
                <a:latin typeface="Arimo Bold"/>
                <a:ea typeface="Arimo Bold"/>
                <a:cs typeface="Arimo Bold"/>
                <a:sym typeface="Arimo Bold"/>
              </a:rPr>
              <a:t>Data-Driven Insights for Strategic Growth</a:t>
            </a:r>
          </a:p>
        </p:txBody>
      </p:sp>
      <p:grpSp>
        <p:nvGrpSpPr>
          <p:cNvPr id="8" name="Group 8"/>
          <p:cNvGrpSpPr>
            <a:grpSpLocks noChangeAspect="1"/>
          </p:cNvGrpSpPr>
          <p:nvPr/>
        </p:nvGrpSpPr>
        <p:grpSpPr>
          <a:xfrm>
            <a:off x="932557" y="2870596"/>
            <a:ext cx="7886402" cy="5259140"/>
            <a:chOff x="0" y="0"/>
            <a:chExt cx="10515203" cy="7012187"/>
          </a:xfrm>
        </p:grpSpPr>
        <p:sp>
          <p:nvSpPr>
            <p:cNvPr id="9" name="Freeform 9" descr="preencoded.png"/>
            <p:cNvSpPr/>
            <p:nvPr/>
          </p:nvSpPr>
          <p:spPr>
            <a:xfrm>
              <a:off x="0" y="0"/>
              <a:ext cx="10515219" cy="7012178"/>
            </a:xfrm>
            <a:custGeom>
              <a:avLst/>
              <a:gdLst/>
              <a:ahLst/>
              <a:cxnLst/>
              <a:rect l="l" t="t" r="r" b="b"/>
              <a:pathLst>
                <a:path w="10515219" h="7012178">
                  <a:moveTo>
                    <a:pt x="0" y="0"/>
                  </a:moveTo>
                  <a:lnTo>
                    <a:pt x="10515219" y="0"/>
                  </a:lnTo>
                  <a:lnTo>
                    <a:pt x="10515219" y="7012178"/>
                  </a:lnTo>
                  <a:lnTo>
                    <a:pt x="0" y="7012178"/>
                  </a:lnTo>
                  <a:lnTo>
                    <a:pt x="0" y="0"/>
                  </a:lnTo>
                  <a:close/>
                </a:path>
              </a:pathLst>
            </a:custGeom>
            <a:blipFill>
              <a:blip r:embed="rId4"/>
              <a:stretch>
                <a:fillRect l="-14" r="-14"/>
              </a:stretch>
            </a:blipFill>
          </p:spPr>
        </p:sp>
      </p:grpSp>
      <p:sp>
        <p:nvSpPr>
          <p:cNvPr id="10" name="TextBox 10"/>
          <p:cNvSpPr txBox="1"/>
          <p:nvPr/>
        </p:nvSpPr>
        <p:spPr>
          <a:xfrm>
            <a:off x="9478566" y="2724894"/>
            <a:ext cx="7886402" cy="1364456"/>
          </a:xfrm>
          <a:prstGeom prst="rect">
            <a:avLst/>
          </a:prstGeom>
        </p:spPr>
        <p:txBody>
          <a:bodyPr lIns="0" tIns="0" rIns="0" bIns="0" rtlCol="0" anchor="t">
            <a:spAutoFit/>
          </a:bodyPr>
          <a:lstStyle/>
          <a:p>
            <a:pPr algn="l">
              <a:lnSpc>
                <a:spcPts val="3312"/>
              </a:lnSpc>
            </a:pPr>
            <a:r>
              <a:rPr lang="en-US" sz="2062" dirty="0">
                <a:solidFill>
                  <a:srgbClr val="E0E4E6"/>
                </a:solidFill>
                <a:latin typeface="Barlow"/>
                <a:ea typeface="Barlow"/>
                <a:cs typeface="Barlow"/>
                <a:sym typeface="Barlow"/>
              </a:rPr>
              <a:t>This presentation provides a comprehensive overview of key sales trends, customer behavior, and operational efficiency within the e-commerce landscape. </a:t>
            </a:r>
          </a:p>
        </p:txBody>
      </p:sp>
      <p:sp>
        <p:nvSpPr>
          <p:cNvPr id="11" name="TextBox 11"/>
          <p:cNvSpPr txBox="1"/>
          <p:nvPr/>
        </p:nvSpPr>
        <p:spPr>
          <a:xfrm>
            <a:off x="932557" y="9258300"/>
            <a:ext cx="5163442" cy="407291"/>
          </a:xfrm>
          <a:prstGeom prst="rect">
            <a:avLst/>
          </a:prstGeom>
        </p:spPr>
        <p:txBody>
          <a:bodyPr wrap="square" lIns="0" tIns="0" rIns="0" bIns="0" rtlCol="0" anchor="t">
            <a:spAutoFit/>
          </a:bodyPr>
          <a:lstStyle/>
          <a:p>
            <a:pPr algn="l">
              <a:lnSpc>
                <a:spcPts val="3437"/>
              </a:lnSpc>
            </a:pPr>
            <a:r>
              <a:rPr lang="en-US" sz="2750" b="1" dirty="0">
                <a:solidFill>
                  <a:srgbClr val="F0FCFF"/>
                </a:solidFill>
                <a:latin typeface="Arimo Bold"/>
                <a:ea typeface="Arimo Bold"/>
                <a:cs typeface="Arimo Bold"/>
                <a:sym typeface="Arimo Bold"/>
              </a:rPr>
              <a:t>Presented by: Devang Magare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84349" y="950119"/>
            <a:ext cx="6250186" cy="828973"/>
          </a:xfrm>
          <a:prstGeom prst="rect">
            <a:avLst/>
          </a:prstGeom>
        </p:spPr>
        <p:txBody>
          <a:bodyPr lIns="0" tIns="0" rIns="0" bIns="0" rtlCol="0" anchor="t">
            <a:spAutoFit/>
          </a:bodyPr>
          <a:lstStyle/>
          <a:p>
            <a:pPr algn="l">
              <a:lnSpc>
                <a:spcPts val="6125"/>
              </a:lnSpc>
            </a:pPr>
            <a:r>
              <a:rPr lang="en-US" sz="4875" b="1">
                <a:solidFill>
                  <a:srgbClr val="F0FCFF"/>
                </a:solidFill>
                <a:latin typeface="Arimo Bold"/>
                <a:ea typeface="Arimo Bold"/>
                <a:cs typeface="Arimo Bold"/>
                <a:sym typeface="Arimo Bold"/>
              </a:rPr>
              <a:t>Revenue by City</a:t>
            </a:r>
          </a:p>
        </p:txBody>
      </p:sp>
      <p:sp>
        <p:nvSpPr>
          <p:cNvPr id="7" name="TextBox 7"/>
          <p:cNvSpPr txBox="1"/>
          <p:nvPr/>
        </p:nvSpPr>
        <p:spPr>
          <a:xfrm>
            <a:off x="984349" y="2246262"/>
            <a:ext cx="16319301" cy="995362"/>
          </a:xfrm>
          <a:prstGeom prst="rect">
            <a:avLst/>
          </a:prstGeom>
        </p:spPr>
        <p:txBody>
          <a:bodyPr lIns="0" tIns="0" rIns="0" bIns="0" rtlCol="0" anchor="t">
            <a:spAutoFit/>
          </a:bodyPr>
          <a:lstStyle/>
          <a:p>
            <a:pPr algn="l">
              <a:lnSpc>
                <a:spcPts val="3500"/>
              </a:lnSpc>
            </a:pPr>
            <a:r>
              <a:rPr lang="en-US" sz="2187">
                <a:solidFill>
                  <a:srgbClr val="E0E4E6"/>
                </a:solidFill>
                <a:latin typeface="Barlow"/>
                <a:ea typeface="Barlow"/>
                <a:cs typeface="Barlow"/>
                <a:sym typeface="Barlow"/>
              </a:rPr>
              <a:t>Understanding city-level revenue distribution is critical for optimizing logistics, marketing spend, and inventory allocation. Focusing on top-performing urban centers maximizes return on investment.</a:t>
            </a:r>
          </a:p>
        </p:txBody>
      </p:sp>
      <p:sp>
        <p:nvSpPr>
          <p:cNvPr id="10" name="TextBox 10"/>
          <p:cNvSpPr txBox="1"/>
          <p:nvPr/>
        </p:nvSpPr>
        <p:spPr>
          <a:xfrm>
            <a:off x="984349" y="7647086"/>
            <a:ext cx="16319301" cy="545306"/>
          </a:xfrm>
          <a:prstGeom prst="rect">
            <a:avLst/>
          </a:prstGeom>
        </p:spPr>
        <p:txBody>
          <a:bodyPr lIns="0" tIns="0" rIns="0" bIns="0" rtlCol="0" anchor="t">
            <a:spAutoFit/>
          </a:bodyPr>
          <a:lstStyle/>
          <a:p>
            <a:pPr marL="329902" lvl="1" indent="-164951" algn="l">
              <a:lnSpc>
                <a:spcPts val="3500"/>
              </a:lnSpc>
              <a:buFont typeface="Arial"/>
              <a:buChar char="•"/>
            </a:pPr>
            <a:r>
              <a:rPr lang="en-US" sz="2187">
                <a:solidFill>
                  <a:srgbClr val="E0E4E6"/>
                </a:solidFill>
                <a:latin typeface="Barlow"/>
                <a:ea typeface="Barlow"/>
                <a:cs typeface="Barlow"/>
                <a:sym typeface="Barlow"/>
              </a:rPr>
              <a:t>Identifies </a:t>
            </a:r>
            <a:r>
              <a:rPr lang="en-US" sz="2187" b="1">
                <a:solidFill>
                  <a:srgbClr val="E0E4E6"/>
                </a:solidFill>
                <a:latin typeface="Barlow Bold"/>
                <a:ea typeface="Barlow Bold"/>
                <a:cs typeface="Barlow Bold"/>
                <a:sym typeface="Barlow Bold"/>
              </a:rPr>
              <a:t>top revenue-generating cities</a:t>
            </a:r>
            <a:r>
              <a:rPr lang="en-US" sz="2187">
                <a:solidFill>
                  <a:srgbClr val="E0E4E6"/>
                </a:solidFill>
                <a:latin typeface="Barlow"/>
                <a:ea typeface="Barlow"/>
                <a:cs typeface="Barlow"/>
                <a:sym typeface="Barlow"/>
              </a:rPr>
              <a:t> such as Bengaluru, Hyderabad, and Mumbai.</a:t>
            </a:r>
          </a:p>
        </p:txBody>
      </p:sp>
      <p:sp>
        <p:nvSpPr>
          <p:cNvPr id="11" name="TextBox 11"/>
          <p:cNvSpPr txBox="1"/>
          <p:nvPr/>
        </p:nvSpPr>
        <p:spPr>
          <a:xfrm>
            <a:off x="984349" y="8195519"/>
            <a:ext cx="16319301" cy="545306"/>
          </a:xfrm>
          <a:prstGeom prst="rect">
            <a:avLst/>
          </a:prstGeom>
        </p:spPr>
        <p:txBody>
          <a:bodyPr lIns="0" tIns="0" rIns="0" bIns="0" rtlCol="0" anchor="t">
            <a:spAutoFit/>
          </a:bodyPr>
          <a:lstStyle/>
          <a:p>
            <a:pPr marL="329902" lvl="1" indent="-164951" algn="l">
              <a:lnSpc>
                <a:spcPts val="3500"/>
              </a:lnSpc>
              <a:buFont typeface="Arial"/>
              <a:buChar char="•"/>
            </a:pPr>
            <a:r>
              <a:rPr lang="en-US" sz="2187">
                <a:solidFill>
                  <a:srgbClr val="E0E4E6"/>
                </a:solidFill>
                <a:latin typeface="Barlow"/>
                <a:ea typeface="Barlow"/>
                <a:cs typeface="Barlow"/>
                <a:sym typeface="Barlow"/>
              </a:rPr>
              <a:t>Shows which locations have </a:t>
            </a:r>
            <a:r>
              <a:rPr lang="en-US" sz="2187" b="1">
                <a:solidFill>
                  <a:srgbClr val="E0E4E6"/>
                </a:solidFill>
                <a:latin typeface="Barlow Bold"/>
                <a:ea typeface="Barlow Bold"/>
                <a:cs typeface="Barlow Bold"/>
                <a:sym typeface="Barlow Bold"/>
              </a:rPr>
              <a:t>high customer demand</a:t>
            </a:r>
            <a:r>
              <a:rPr lang="en-US" sz="2187">
                <a:solidFill>
                  <a:srgbClr val="E0E4E6"/>
                </a:solidFill>
                <a:latin typeface="Barlow"/>
                <a:ea typeface="Barlow"/>
                <a:cs typeface="Barlow"/>
                <a:sym typeface="Barlow"/>
              </a:rPr>
              <a:t>, helping businesses prioritize marketing and stock supply.</a:t>
            </a:r>
          </a:p>
        </p:txBody>
      </p:sp>
      <p:sp>
        <p:nvSpPr>
          <p:cNvPr id="12" name="TextBox 12"/>
          <p:cNvSpPr txBox="1"/>
          <p:nvPr/>
        </p:nvSpPr>
        <p:spPr>
          <a:xfrm>
            <a:off x="984349" y="8743950"/>
            <a:ext cx="16319301" cy="545306"/>
          </a:xfrm>
          <a:prstGeom prst="rect">
            <a:avLst/>
          </a:prstGeom>
        </p:spPr>
        <p:txBody>
          <a:bodyPr lIns="0" tIns="0" rIns="0" bIns="0" rtlCol="0" anchor="t">
            <a:spAutoFit/>
          </a:bodyPr>
          <a:lstStyle/>
          <a:p>
            <a:pPr marL="329902" lvl="1" indent="-164951" algn="l">
              <a:lnSpc>
                <a:spcPts val="3500"/>
              </a:lnSpc>
              <a:buFont typeface="Arial"/>
              <a:buChar char="•"/>
            </a:pPr>
            <a:r>
              <a:rPr lang="en-US" sz="2187">
                <a:solidFill>
                  <a:srgbClr val="E0E4E6"/>
                </a:solidFill>
                <a:latin typeface="Barlow"/>
                <a:ea typeface="Barlow"/>
                <a:cs typeface="Barlow"/>
                <a:sym typeface="Barlow"/>
              </a:rPr>
              <a:t>Helps spot </a:t>
            </a:r>
            <a:r>
              <a:rPr lang="en-US" sz="2187" b="1">
                <a:solidFill>
                  <a:srgbClr val="E0E4E6"/>
                </a:solidFill>
                <a:latin typeface="Barlow Bold"/>
                <a:ea typeface="Barlow Bold"/>
                <a:cs typeface="Barlow Bold"/>
                <a:sym typeface="Barlow Bold"/>
              </a:rPr>
              <a:t>low-performing cities</a:t>
            </a:r>
            <a:r>
              <a:rPr lang="en-US" sz="2187">
                <a:solidFill>
                  <a:srgbClr val="E0E4E6"/>
                </a:solidFill>
                <a:latin typeface="Barlow"/>
                <a:ea typeface="Barlow"/>
                <a:cs typeface="Barlow"/>
                <a:sym typeface="Barlow"/>
              </a:rPr>
              <a:t>, indicating areas where awareness, service, or delivery operations may need improvement.</a:t>
            </a:r>
          </a:p>
        </p:txBody>
      </p:sp>
      <p:pic>
        <p:nvPicPr>
          <p:cNvPr id="14" name="Picture 13">
            <a:extLst>
              <a:ext uri="{FF2B5EF4-FFF2-40B4-BE49-F238E27FC236}">
                <a16:creationId xmlns:a16="http://schemas.microsoft.com/office/drawing/2014/main" id="{AF7A7C2D-F801-EC33-6017-CB61BAEAA0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348" y="3708794"/>
            <a:ext cx="7585413" cy="372070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52500" y="710207"/>
            <a:ext cx="7962900" cy="706091"/>
          </a:xfrm>
          <a:prstGeom prst="rect">
            <a:avLst/>
          </a:prstGeom>
        </p:spPr>
        <p:txBody>
          <a:bodyPr wrap="square" lIns="0" tIns="0" rIns="0" bIns="0" rtlCol="0" anchor="t">
            <a:spAutoFit/>
          </a:bodyPr>
          <a:lstStyle/>
          <a:p>
            <a:pPr algn="l">
              <a:lnSpc>
                <a:spcPts val="5937"/>
              </a:lnSpc>
            </a:pPr>
            <a:r>
              <a:rPr lang="en-US" sz="4750" b="1" dirty="0">
                <a:solidFill>
                  <a:srgbClr val="F0FCFF"/>
                </a:solidFill>
                <a:latin typeface="Arimo Bold"/>
                <a:ea typeface="Arimo Bold"/>
                <a:cs typeface="Arimo Bold"/>
                <a:sym typeface="Arimo Bold"/>
              </a:rPr>
              <a:t>Top Categories by Revenue</a:t>
            </a:r>
          </a:p>
        </p:txBody>
      </p:sp>
      <p:sp>
        <p:nvSpPr>
          <p:cNvPr id="7" name="TextBox 7"/>
          <p:cNvSpPr txBox="1"/>
          <p:nvPr/>
        </p:nvSpPr>
        <p:spPr>
          <a:xfrm>
            <a:off x="952500" y="1972419"/>
            <a:ext cx="16383000" cy="947142"/>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Analyzing revenue by product category allows for a strategic approach to inventory management, marketing efforts, and product development, ensuring focus on the most profitable lines.</a:t>
            </a:r>
          </a:p>
        </p:txBody>
      </p:sp>
      <p:sp>
        <p:nvSpPr>
          <p:cNvPr id="10" name="TextBox 10"/>
          <p:cNvSpPr txBox="1"/>
          <p:nvPr/>
        </p:nvSpPr>
        <p:spPr>
          <a:xfrm>
            <a:off x="952500" y="7532340"/>
            <a:ext cx="16383000" cy="511671"/>
          </a:xfrm>
          <a:prstGeom prst="rect">
            <a:avLst/>
          </a:prstGeom>
        </p:spPr>
        <p:txBody>
          <a:bodyPr lIns="0" tIns="0" rIns="0" bIns="0" rtlCol="0" anchor="t">
            <a:spAutoFit/>
          </a:bodyPr>
          <a:lstStyle/>
          <a:p>
            <a:pPr marL="320477" lvl="1" indent="-160238" algn="l">
              <a:lnSpc>
                <a:spcPts val="3374"/>
              </a:lnSpc>
              <a:buFont typeface="Arial"/>
              <a:buChar char="•"/>
            </a:pPr>
            <a:r>
              <a:rPr lang="en-US" sz="2125">
                <a:solidFill>
                  <a:srgbClr val="E0E4E6"/>
                </a:solidFill>
                <a:latin typeface="Barlow"/>
                <a:ea typeface="Barlow"/>
                <a:cs typeface="Barlow"/>
                <a:sym typeface="Barlow"/>
              </a:rPr>
              <a:t>Shows </a:t>
            </a:r>
            <a:r>
              <a:rPr lang="en-US" sz="2125" b="1">
                <a:solidFill>
                  <a:srgbClr val="E0E4E6"/>
                </a:solidFill>
                <a:latin typeface="Barlow Bold"/>
                <a:ea typeface="Barlow Bold"/>
                <a:cs typeface="Barlow Bold"/>
                <a:sym typeface="Barlow Bold"/>
              </a:rPr>
              <a:t>best-selling categories</a:t>
            </a:r>
            <a:r>
              <a:rPr lang="en-US" sz="2125">
                <a:solidFill>
                  <a:srgbClr val="E0E4E6"/>
                </a:solidFill>
                <a:latin typeface="Barlow"/>
                <a:ea typeface="Barlow"/>
                <a:cs typeface="Barlow"/>
                <a:sym typeface="Barlow"/>
              </a:rPr>
              <a:t> like </a:t>
            </a:r>
            <a:r>
              <a:rPr lang="en-US" sz="2125">
                <a:solidFill>
                  <a:srgbClr val="007EBD"/>
                </a:solidFill>
                <a:latin typeface="Barlow"/>
                <a:ea typeface="Barlow"/>
                <a:cs typeface="Barlow"/>
                <a:sym typeface="Barlow"/>
              </a:rPr>
              <a:t>"Sets"</a:t>
            </a:r>
            <a:r>
              <a:rPr lang="en-US" sz="2125">
                <a:solidFill>
                  <a:srgbClr val="E0E4E6"/>
                </a:solidFill>
                <a:latin typeface="Barlow"/>
                <a:ea typeface="Barlow"/>
                <a:cs typeface="Barlow"/>
                <a:sym typeface="Barlow"/>
              </a:rPr>
              <a:t> and </a:t>
            </a:r>
            <a:r>
              <a:rPr lang="en-US" sz="2125">
                <a:solidFill>
                  <a:srgbClr val="007EBD"/>
                </a:solidFill>
                <a:latin typeface="Barlow"/>
                <a:ea typeface="Barlow"/>
                <a:cs typeface="Barlow"/>
                <a:sym typeface="Barlow"/>
              </a:rPr>
              <a:t>"Kurtas"</a:t>
            </a:r>
            <a:r>
              <a:rPr lang="en-US" sz="2125">
                <a:solidFill>
                  <a:srgbClr val="E0E4E6"/>
                </a:solidFill>
                <a:latin typeface="Barlow"/>
                <a:ea typeface="Barlow"/>
                <a:cs typeface="Barlow"/>
                <a:sym typeface="Barlow"/>
              </a:rPr>
              <a:t> stand out as the highest revenue-generating categories.</a:t>
            </a:r>
          </a:p>
        </p:txBody>
      </p:sp>
      <p:sp>
        <p:nvSpPr>
          <p:cNvPr id="11" name="TextBox 11"/>
          <p:cNvSpPr txBox="1"/>
          <p:nvPr/>
        </p:nvSpPr>
        <p:spPr>
          <a:xfrm>
            <a:off x="952500" y="8063061"/>
            <a:ext cx="16383000" cy="511671"/>
          </a:xfrm>
          <a:prstGeom prst="rect">
            <a:avLst/>
          </a:prstGeom>
        </p:spPr>
        <p:txBody>
          <a:bodyPr lIns="0" tIns="0" rIns="0" bIns="0" rtlCol="0" anchor="t">
            <a:spAutoFit/>
          </a:bodyPr>
          <a:lstStyle/>
          <a:p>
            <a:pPr marL="320477" lvl="1" indent="-160238" algn="l">
              <a:lnSpc>
                <a:spcPts val="3374"/>
              </a:lnSpc>
              <a:buFont typeface="Arial"/>
              <a:buChar char="•"/>
            </a:pPr>
            <a:r>
              <a:rPr lang="en-US" sz="2125">
                <a:solidFill>
                  <a:srgbClr val="E0E4E6"/>
                </a:solidFill>
                <a:latin typeface="Barlow"/>
                <a:ea typeface="Barlow"/>
                <a:cs typeface="Barlow"/>
                <a:sym typeface="Barlow"/>
              </a:rPr>
              <a:t>Helps identify </a:t>
            </a:r>
            <a:r>
              <a:rPr lang="en-US" sz="2125" b="1">
                <a:solidFill>
                  <a:srgbClr val="E0E4E6"/>
                </a:solidFill>
                <a:latin typeface="Barlow Bold"/>
                <a:ea typeface="Barlow Bold"/>
                <a:cs typeface="Barlow Bold"/>
                <a:sym typeface="Barlow Bold"/>
              </a:rPr>
              <a:t>medium and low-performing categories</a:t>
            </a:r>
            <a:r>
              <a:rPr lang="en-US" sz="2125">
                <a:solidFill>
                  <a:srgbClr val="E0E4E6"/>
                </a:solidFill>
                <a:latin typeface="Barlow"/>
                <a:ea typeface="Barlow"/>
                <a:cs typeface="Barlow"/>
                <a:sym typeface="Barlow"/>
              </a:rPr>
              <a:t>, useful for inventory and marketing planning</a:t>
            </a:r>
          </a:p>
        </p:txBody>
      </p:sp>
      <p:sp>
        <p:nvSpPr>
          <p:cNvPr id="12" name="TextBox 12"/>
          <p:cNvSpPr txBox="1"/>
          <p:nvPr/>
        </p:nvSpPr>
        <p:spPr>
          <a:xfrm>
            <a:off x="952500" y="8593782"/>
            <a:ext cx="16383000" cy="947142"/>
          </a:xfrm>
          <a:prstGeom prst="rect">
            <a:avLst/>
          </a:prstGeom>
        </p:spPr>
        <p:txBody>
          <a:bodyPr lIns="0" tIns="0" rIns="0" bIns="0" rtlCol="0" anchor="t">
            <a:spAutoFit/>
          </a:bodyPr>
          <a:lstStyle/>
          <a:p>
            <a:pPr marL="320477" lvl="1" indent="-160238" algn="l">
              <a:lnSpc>
                <a:spcPts val="3374"/>
              </a:lnSpc>
              <a:buFont typeface="Arial"/>
              <a:buChar char="•"/>
            </a:pPr>
            <a:r>
              <a:rPr lang="en-US" sz="2125">
                <a:solidFill>
                  <a:srgbClr val="E0E4E6"/>
                </a:solidFill>
                <a:latin typeface="Barlow"/>
                <a:ea typeface="Barlow"/>
                <a:cs typeface="Barlow"/>
                <a:sym typeface="Barlow"/>
              </a:rPr>
              <a:t>This insight guides decisions to increase inventory for high-demand items and potentially scale back or re-strategize for lower-performing categories.</a:t>
            </a:r>
          </a:p>
        </p:txBody>
      </p:sp>
      <p:pic>
        <p:nvPicPr>
          <p:cNvPr id="14" name="Picture 13">
            <a:extLst>
              <a:ext uri="{FF2B5EF4-FFF2-40B4-BE49-F238E27FC236}">
                <a16:creationId xmlns:a16="http://schemas.microsoft.com/office/drawing/2014/main" id="{0BED2F98-6F5C-A5DA-869C-0F81BBBF26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3388716"/>
            <a:ext cx="8021950" cy="365978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893414" y="869454"/>
            <a:ext cx="12822585" cy="668132"/>
          </a:xfrm>
          <a:prstGeom prst="rect">
            <a:avLst/>
          </a:prstGeom>
        </p:spPr>
        <p:txBody>
          <a:bodyPr wrap="square" lIns="0" tIns="0" rIns="0" bIns="0" rtlCol="0" anchor="t">
            <a:spAutoFit/>
          </a:bodyPr>
          <a:lstStyle/>
          <a:p>
            <a:pPr algn="l">
              <a:lnSpc>
                <a:spcPts val="5562"/>
              </a:lnSpc>
            </a:pPr>
            <a:r>
              <a:rPr lang="en-US" sz="4437" b="1" dirty="0">
                <a:solidFill>
                  <a:srgbClr val="F0FCFF"/>
                </a:solidFill>
                <a:latin typeface="Arimo Bold"/>
                <a:ea typeface="Arimo Bold"/>
                <a:cs typeface="Arimo Bold"/>
                <a:sym typeface="Arimo Bold"/>
              </a:rPr>
              <a:t>Fulfillment Performance: Amazon vs. Merchant</a:t>
            </a:r>
          </a:p>
        </p:txBody>
      </p:sp>
      <p:sp>
        <p:nvSpPr>
          <p:cNvPr id="7" name="TextBox 7"/>
          <p:cNvSpPr txBox="1"/>
          <p:nvPr/>
        </p:nvSpPr>
        <p:spPr>
          <a:xfrm>
            <a:off x="893415" y="2041475"/>
            <a:ext cx="16501170" cy="494110"/>
          </a:xfrm>
          <a:prstGeom prst="rect">
            <a:avLst/>
          </a:prstGeom>
        </p:spPr>
        <p:txBody>
          <a:bodyPr lIns="0" tIns="0" rIns="0" bIns="0" rtlCol="0" anchor="t">
            <a:spAutoFit/>
          </a:bodyPr>
          <a:lstStyle/>
          <a:p>
            <a:pPr algn="l">
              <a:lnSpc>
                <a:spcPts val="3187"/>
              </a:lnSpc>
            </a:pPr>
            <a:r>
              <a:rPr lang="en-US" sz="2000">
                <a:solidFill>
                  <a:srgbClr val="E0E4E6"/>
                </a:solidFill>
                <a:latin typeface="Barlow"/>
                <a:ea typeface="Barlow"/>
                <a:cs typeface="Barlow"/>
                <a:sym typeface="Barlow"/>
              </a:rPr>
              <a:t>To compare how orders fulfilled by Amazon perform versus orders fulfilled by the Merchant, in terms of volume, revenue, and delivery speed.</a:t>
            </a:r>
          </a:p>
        </p:txBody>
      </p:sp>
      <p:grpSp>
        <p:nvGrpSpPr>
          <p:cNvPr id="8" name="Group 8"/>
          <p:cNvGrpSpPr>
            <a:grpSpLocks noChangeAspect="1"/>
          </p:cNvGrpSpPr>
          <p:nvPr/>
        </p:nvGrpSpPr>
        <p:grpSpPr>
          <a:xfrm>
            <a:off x="893415" y="2822674"/>
            <a:ext cx="6018439" cy="3163236"/>
            <a:chOff x="0" y="0"/>
            <a:chExt cx="6538118" cy="4126508"/>
          </a:xfrm>
        </p:grpSpPr>
        <p:sp>
          <p:nvSpPr>
            <p:cNvPr id="9" name="Freeform 9" descr="preencoded.png"/>
            <p:cNvSpPr/>
            <p:nvPr/>
          </p:nvSpPr>
          <p:spPr>
            <a:xfrm>
              <a:off x="0" y="0"/>
              <a:ext cx="6538087" cy="4126484"/>
            </a:xfrm>
            <a:custGeom>
              <a:avLst/>
              <a:gdLst/>
              <a:ahLst/>
              <a:cxnLst/>
              <a:rect l="l" t="t" r="r" b="b"/>
              <a:pathLst>
                <a:path w="6538087" h="4126484">
                  <a:moveTo>
                    <a:pt x="0" y="0"/>
                  </a:moveTo>
                  <a:lnTo>
                    <a:pt x="6538087" y="0"/>
                  </a:lnTo>
                  <a:lnTo>
                    <a:pt x="6538087" y="4126484"/>
                  </a:lnTo>
                  <a:lnTo>
                    <a:pt x="0" y="4126484"/>
                  </a:lnTo>
                  <a:lnTo>
                    <a:pt x="0" y="0"/>
                  </a:lnTo>
                  <a:close/>
                </a:path>
              </a:pathLst>
            </a:custGeom>
            <a:blipFill>
              <a:blip r:embed="rId4"/>
              <a:stretch>
                <a:fillRect l="-6" r="-6"/>
              </a:stretch>
            </a:blipFill>
          </p:spPr>
        </p:sp>
      </p:grpSp>
      <p:sp>
        <p:nvSpPr>
          <p:cNvPr id="10" name="TextBox 10"/>
          <p:cNvSpPr txBox="1"/>
          <p:nvPr/>
        </p:nvSpPr>
        <p:spPr>
          <a:xfrm>
            <a:off x="893415" y="6431310"/>
            <a:ext cx="2836217" cy="383084"/>
          </a:xfrm>
          <a:prstGeom prst="rect">
            <a:avLst/>
          </a:prstGeom>
        </p:spPr>
        <p:txBody>
          <a:bodyPr lIns="0" tIns="0" rIns="0" bIns="0" rtlCol="0" anchor="t">
            <a:spAutoFit/>
          </a:bodyPr>
          <a:lstStyle/>
          <a:p>
            <a:pPr algn="l">
              <a:lnSpc>
                <a:spcPts val="2750"/>
              </a:lnSpc>
            </a:pPr>
            <a:r>
              <a:rPr lang="en-US" sz="2187" b="1">
                <a:solidFill>
                  <a:srgbClr val="F0FCFF"/>
                </a:solidFill>
                <a:latin typeface="Arimo Bold"/>
                <a:ea typeface="Arimo Bold"/>
                <a:cs typeface="Arimo Bold"/>
                <a:sym typeface="Arimo Bold"/>
              </a:rPr>
              <a:t>Amazon Fulfillment</a:t>
            </a:r>
          </a:p>
        </p:txBody>
      </p:sp>
      <p:sp>
        <p:nvSpPr>
          <p:cNvPr id="11" name="TextBox 11"/>
          <p:cNvSpPr txBox="1"/>
          <p:nvPr/>
        </p:nvSpPr>
        <p:spPr>
          <a:xfrm>
            <a:off x="893415" y="6983909"/>
            <a:ext cx="7939236" cy="49411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Handles the </a:t>
            </a:r>
            <a:r>
              <a:rPr lang="en-US" sz="2000" b="1">
                <a:solidFill>
                  <a:srgbClr val="E0E4E6"/>
                </a:solidFill>
                <a:latin typeface="Barlow Bold"/>
                <a:ea typeface="Barlow Bold"/>
                <a:cs typeface="Barlow Bold"/>
                <a:sym typeface="Barlow Bold"/>
              </a:rPr>
              <a:t>majority of orders</a:t>
            </a:r>
            <a:r>
              <a:rPr lang="en-US" sz="2000">
                <a:solidFill>
                  <a:srgbClr val="E0E4E6"/>
                </a:solidFill>
                <a:latin typeface="Barlow"/>
                <a:ea typeface="Barlow"/>
                <a:cs typeface="Barlow"/>
                <a:sym typeface="Barlow"/>
              </a:rPr>
              <a:t>, indicating its robust infrastructure.</a:t>
            </a:r>
          </a:p>
        </p:txBody>
      </p:sp>
      <p:sp>
        <p:nvSpPr>
          <p:cNvPr id="12" name="TextBox 12"/>
          <p:cNvSpPr txBox="1"/>
          <p:nvPr/>
        </p:nvSpPr>
        <p:spPr>
          <a:xfrm>
            <a:off x="893415" y="7481590"/>
            <a:ext cx="7939236" cy="902494"/>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Generally </a:t>
            </a:r>
            <a:r>
              <a:rPr lang="en-US" sz="2000" b="1">
                <a:solidFill>
                  <a:srgbClr val="E0E4E6"/>
                </a:solidFill>
                <a:latin typeface="Barlow Bold"/>
                <a:ea typeface="Barlow Bold"/>
                <a:cs typeface="Barlow Bold"/>
                <a:sym typeface="Barlow Bold"/>
              </a:rPr>
              <a:t>more reliable and efficient</a:t>
            </a:r>
            <a:r>
              <a:rPr lang="en-US" sz="2000">
                <a:solidFill>
                  <a:srgbClr val="E0E4E6"/>
                </a:solidFill>
                <a:latin typeface="Barlow"/>
                <a:ea typeface="Barlow"/>
                <a:cs typeface="Barlow"/>
                <a:sym typeface="Barlow"/>
              </a:rPr>
              <a:t>, leading to higher customer satisfaction.</a:t>
            </a:r>
          </a:p>
        </p:txBody>
      </p:sp>
      <p:sp>
        <p:nvSpPr>
          <p:cNvPr id="13" name="TextBox 13"/>
          <p:cNvSpPr txBox="1"/>
          <p:nvPr/>
        </p:nvSpPr>
        <p:spPr>
          <a:xfrm>
            <a:off x="893415" y="8387655"/>
            <a:ext cx="7939236" cy="902494"/>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Leverages extensive network for </a:t>
            </a:r>
            <a:r>
              <a:rPr lang="en-US" sz="2000" b="1">
                <a:solidFill>
                  <a:srgbClr val="E0E4E6"/>
                </a:solidFill>
                <a:latin typeface="Barlow Bold"/>
                <a:ea typeface="Barlow Bold"/>
                <a:cs typeface="Barlow Bold"/>
                <a:sym typeface="Barlow Bold"/>
              </a:rPr>
              <a:t>faster delivery and lower cancellation rates</a:t>
            </a:r>
            <a:r>
              <a:rPr lang="en-US" sz="2000">
                <a:solidFill>
                  <a:srgbClr val="E0E4E6"/>
                </a:solidFill>
                <a:latin typeface="Barlow"/>
                <a:ea typeface="Barlow"/>
                <a:cs typeface="Barlow"/>
                <a:sym typeface="Barlow"/>
              </a:rPr>
              <a:t>.</a:t>
            </a:r>
          </a:p>
        </p:txBody>
      </p:sp>
      <p:sp>
        <p:nvSpPr>
          <p:cNvPr id="14" name="TextBox 14"/>
          <p:cNvSpPr txBox="1"/>
          <p:nvPr/>
        </p:nvSpPr>
        <p:spPr>
          <a:xfrm>
            <a:off x="9464874" y="6431310"/>
            <a:ext cx="2836217" cy="383084"/>
          </a:xfrm>
          <a:prstGeom prst="rect">
            <a:avLst/>
          </a:prstGeom>
        </p:spPr>
        <p:txBody>
          <a:bodyPr lIns="0" tIns="0" rIns="0" bIns="0" rtlCol="0" anchor="t">
            <a:spAutoFit/>
          </a:bodyPr>
          <a:lstStyle/>
          <a:p>
            <a:pPr algn="l">
              <a:lnSpc>
                <a:spcPts val="2750"/>
              </a:lnSpc>
            </a:pPr>
            <a:r>
              <a:rPr lang="en-US" sz="2187" b="1">
                <a:solidFill>
                  <a:srgbClr val="F0FCFF"/>
                </a:solidFill>
                <a:latin typeface="Arimo Bold"/>
                <a:ea typeface="Arimo Bold"/>
                <a:cs typeface="Arimo Bold"/>
                <a:sym typeface="Arimo Bold"/>
              </a:rPr>
              <a:t>Merchant Fulfillment</a:t>
            </a:r>
          </a:p>
        </p:txBody>
      </p:sp>
      <p:sp>
        <p:nvSpPr>
          <p:cNvPr id="15" name="TextBox 15"/>
          <p:cNvSpPr txBox="1"/>
          <p:nvPr/>
        </p:nvSpPr>
        <p:spPr>
          <a:xfrm>
            <a:off x="9464874" y="6983909"/>
            <a:ext cx="7939236" cy="49411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Manages a </a:t>
            </a:r>
            <a:r>
              <a:rPr lang="en-US" sz="2000" b="1">
                <a:solidFill>
                  <a:srgbClr val="E0E4E6"/>
                </a:solidFill>
                <a:latin typeface="Barlow Bold"/>
                <a:ea typeface="Barlow Bold"/>
                <a:cs typeface="Barlow Bold"/>
                <a:sym typeface="Barlow Bold"/>
              </a:rPr>
              <a:t>smaller volume of orders</a:t>
            </a:r>
            <a:r>
              <a:rPr lang="en-US" sz="2000">
                <a:solidFill>
                  <a:srgbClr val="E0E4E6"/>
                </a:solidFill>
                <a:latin typeface="Barlow"/>
                <a:ea typeface="Barlow"/>
                <a:cs typeface="Barlow"/>
                <a:sym typeface="Barlow"/>
              </a:rPr>
              <a:t> compared to Amazon.</a:t>
            </a:r>
          </a:p>
        </p:txBody>
      </p:sp>
      <p:sp>
        <p:nvSpPr>
          <p:cNvPr id="16" name="TextBox 16"/>
          <p:cNvSpPr txBox="1"/>
          <p:nvPr/>
        </p:nvSpPr>
        <p:spPr>
          <a:xfrm>
            <a:off x="9464874" y="7481590"/>
            <a:ext cx="7939236" cy="902494"/>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May require </a:t>
            </a:r>
            <a:r>
              <a:rPr lang="en-US" sz="2000" b="1">
                <a:solidFill>
                  <a:srgbClr val="E0E4E6"/>
                </a:solidFill>
                <a:latin typeface="Barlow Bold"/>
                <a:ea typeface="Barlow Bold"/>
                <a:cs typeface="Barlow Bold"/>
                <a:sym typeface="Barlow Bold"/>
              </a:rPr>
              <a:t>operational improvements</a:t>
            </a:r>
            <a:r>
              <a:rPr lang="en-US" sz="2000">
                <a:solidFill>
                  <a:srgbClr val="E0E4E6"/>
                </a:solidFill>
                <a:latin typeface="Barlow"/>
                <a:ea typeface="Barlow"/>
                <a:cs typeface="Barlow"/>
                <a:sym typeface="Barlow"/>
              </a:rPr>
              <a:t> to enhance efficiency and reduce potential delays.</a:t>
            </a:r>
          </a:p>
        </p:txBody>
      </p:sp>
      <p:sp>
        <p:nvSpPr>
          <p:cNvPr id="17" name="TextBox 17"/>
          <p:cNvSpPr txBox="1"/>
          <p:nvPr/>
        </p:nvSpPr>
        <p:spPr>
          <a:xfrm>
            <a:off x="9464874" y="8387655"/>
            <a:ext cx="7939236" cy="902494"/>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0E4E6"/>
                </a:solidFill>
                <a:latin typeface="Barlow"/>
                <a:ea typeface="Barlow"/>
                <a:cs typeface="Barlow"/>
                <a:sym typeface="Barlow"/>
              </a:rPr>
              <a:t>Focus on streamlining processes to </a:t>
            </a:r>
            <a:r>
              <a:rPr lang="en-US" sz="2000" b="1">
                <a:solidFill>
                  <a:srgbClr val="E0E4E6"/>
                </a:solidFill>
                <a:latin typeface="Barlow Bold"/>
                <a:ea typeface="Barlow Bold"/>
                <a:cs typeface="Barlow Bold"/>
                <a:sym typeface="Barlow Bold"/>
              </a:rPr>
              <a:t>minimize cancellations and improve delivery times</a:t>
            </a:r>
            <a:r>
              <a:rPr lang="en-US" sz="2000">
                <a:solidFill>
                  <a:srgbClr val="E0E4E6"/>
                </a:solidFill>
                <a:latin typeface="Barlow"/>
                <a:ea typeface="Barlow"/>
                <a:cs typeface="Barlow"/>
                <a:sym typeface="Barlow"/>
              </a:rPr>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12316" y="876300"/>
            <a:ext cx="5792540" cy="771674"/>
          </a:xfrm>
          <a:prstGeom prst="rect">
            <a:avLst/>
          </a:prstGeom>
        </p:spPr>
        <p:txBody>
          <a:bodyPr lIns="0" tIns="0" rIns="0" bIns="0" rtlCol="0" anchor="t">
            <a:spAutoFit/>
          </a:bodyPr>
          <a:lstStyle/>
          <a:p>
            <a:pPr algn="l">
              <a:lnSpc>
                <a:spcPts val="5687"/>
              </a:lnSpc>
            </a:pPr>
            <a:r>
              <a:rPr lang="en-US" sz="4499" b="1">
                <a:solidFill>
                  <a:srgbClr val="F0FCFF"/>
                </a:solidFill>
                <a:latin typeface="Arimo Bold"/>
                <a:ea typeface="Arimo Bold"/>
                <a:cs typeface="Arimo Bold"/>
                <a:sym typeface="Arimo Bold"/>
              </a:rPr>
              <a:t>Weekly Sales Trend</a:t>
            </a:r>
          </a:p>
        </p:txBody>
      </p:sp>
      <p:sp>
        <p:nvSpPr>
          <p:cNvPr id="7" name="TextBox 7"/>
          <p:cNvSpPr txBox="1"/>
          <p:nvPr/>
        </p:nvSpPr>
        <p:spPr>
          <a:xfrm>
            <a:off x="912316" y="2073920"/>
            <a:ext cx="16463367" cy="928985"/>
          </a:xfrm>
          <a:prstGeom prst="rect">
            <a:avLst/>
          </a:prstGeom>
        </p:spPr>
        <p:txBody>
          <a:bodyPr lIns="0" tIns="0" rIns="0" bIns="0" rtlCol="0" anchor="t">
            <a:spAutoFit/>
          </a:bodyPr>
          <a:lstStyle/>
          <a:p>
            <a:pPr algn="l">
              <a:lnSpc>
                <a:spcPts val="3250"/>
              </a:lnSpc>
            </a:pPr>
            <a:r>
              <a:rPr lang="en-US" sz="2000">
                <a:solidFill>
                  <a:srgbClr val="E0E4E6"/>
                </a:solidFill>
                <a:latin typeface="Barlow"/>
                <a:ea typeface="Barlow"/>
                <a:cs typeface="Barlow"/>
                <a:sym typeface="Barlow"/>
              </a:rPr>
              <a:t>Understanding the weekly sales to visualize how revenue changes from Monday to Sunday and understand the weekly buying pattern shown in the dashboard.</a:t>
            </a:r>
          </a:p>
        </p:txBody>
      </p:sp>
      <p:grpSp>
        <p:nvGrpSpPr>
          <p:cNvPr id="8" name="Group 8"/>
          <p:cNvGrpSpPr>
            <a:grpSpLocks noChangeAspect="1"/>
          </p:cNvGrpSpPr>
          <p:nvPr/>
        </p:nvGrpSpPr>
        <p:grpSpPr>
          <a:xfrm>
            <a:off x="912316" y="3286125"/>
            <a:ext cx="7012484" cy="3297882"/>
            <a:chOff x="0" y="0"/>
            <a:chExt cx="7990483" cy="3893938"/>
          </a:xfrm>
        </p:grpSpPr>
        <p:sp>
          <p:nvSpPr>
            <p:cNvPr id="9" name="Freeform 9" descr="preencoded.png"/>
            <p:cNvSpPr/>
            <p:nvPr/>
          </p:nvSpPr>
          <p:spPr>
            <a:xfrm>
              <a:off x="0" y="0"/>
              <a:ext cx="7990459" cy="3893947"/>
            </a:xfrm>
            <a:custGeom>
              <a:avLst/>
              <a:gdLst/>
              <a:ahLst/>
              <a:cxnLst/>
              <a:rect l="l" t="t" r="r" b="b"/>
              <a:pathLst>
                <a:path w="7990459" h="3893947">
                  <a:moveTo>
                    <a:pt x="0" y="0"/>
                  </a:moveTo>
                  <a:lnTo>
                    <a:pt x="7990459" y="0"/>
                  </a:lnTo>
                  <a:lnTo>
                    <a:pt x="7990459" y="3893947"/>
                  </a:lnTo>
                  <a:lnTo>
                    <a:pt x="0" y="3893947"/>
                  </a:lnTo>
                  <a:lnTo>
                    <a:pt x="0" y="0"/>
                  </a:lnTo>
                  <a:close/>
                </a:path>
              </a:pathLst>
            </a:custGeom>
            <a:blipFill>
              <a:blip r:embed="rId4"/>
              <a:stretch>
                <a:fillRect t="-77" b="-77"/>
              </a:stretch>
            </a:blipFill>
          </p:spPr>
        </p:sp>
      </p:grpSp>
      <p:sp>
        <p:nvSpPr>
          <p:cNvPr id="10" name="TextBox 10"/>
          <p:cNvSpPr txBox="1"/>
          <p:nvPr/>
        </p:nvSpPr>
        <p:spPr>
          <a:xfrm>
            <a:off x="912316" y="7000875"/>
            <a:ext cx="16463367" cy="512118"/>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E0E4E6"/>
                </a:solidFill>
                <a:latin typeface="Barlow"/>
                <a:ea typeface="Barlow"/>
                <a:cs typeface="Barlow"/>
                <a:sym typeface="Barlow"/>
              </a:rPr>
              <a:t>The chart highlights the weekdays with the highest revenue, showing when customers are most active and when sales demand is strongest.</a:t>
            </a:r>
          </a:p>
        </p:txBody>
      </p:sp>
      <p:sp>
        <p:nvSpPr>
          <p:cNvPr id="11" name="TextBox 11"/>
          <p:cNvSpPr txBox="1"/>
          <p:nvPr/>
        </p:nvSpPr>
        <p:spPr>
          <a:xfrm>
            <a:off x="912316" y="7508974"/>
            <a:ext cx="16463367" cy="928985"/>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E0E4E6"/>
                </a:solidFill>
                <a:latin typeface="Barlow"/>
                <a:ea typeface="Barlow"/>
                <a:cs typeface="Barlow"/>
                <a:sym typeface="Barlow"/>
              </a:rPr>
              <a:t>These insights help plan workforce scheduling, packaging workloads, and dispatch operations to ensure smooth order fulfillment during busy days.</a:t>
            </a:r>
          </a:p>
        </p:txBody>
      </p:sp>
      <p:sp>
        <p:nvSpPr>
          <p:cNvPr id="12" name="TextBox 12"/>
          <p:cNvSpPr txBox="1"/>
          <p:nvPr/>
        </p:nvSpPr>
        <p:spPr>
          <a:xfrm>
            <a:off x="912316" y="8433941"/>
            <a:ext cx="16463367" cy="928985"/>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E0E4E6"/>
                </a:solidFill>
                <a:latin typeface="Barlow"/>
                <a:ea typeface="Barlow"/>
                <a:cs typeface="Barlow"/>
                <a:sym typeface="Barlow"/>
              </a:rPr>
              <a:t>Days with lower sales provide valuable opportunities for backend work like restocking, inventory checks, and team coordination without affecting customer service.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80046" y="2158007"/>
            <a:ext cx="6858000" cy="91440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Conclusion</a:t>
            </a:r>
          </a:p>
        </p:txBody>
      </p:sp>
      <p:sp>
        <p:nvSpPr>
          <p:cNvPr id="7" name="TextBox 7"/>
          <p:cNvSpPr txBox="1"/>
          <p:nvPr/>
        </p:nvSpPr>
        <p:spPr>
          <a:xfrm>
            <a:off x="1080046" y="3584823"/>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Strong sales in metropolitan regions with clear high-demand product categories.</a:t>
            </a:r>
          </a:p>
        </p:txBody>
      </p:sp>
      <p:sp>
        <p:nvSpPr>
          <p:cNvPr id="8" name="TextBox 8"/>
          <p:cNvSpPr txBox="1"/>
          <p:nvPr/>
        </p:nvSpPr>
        <p:spPr>
          <a:xfrm>
            <a:off x="1080046" y="4186535"/>
            <a:ext cx="16127909"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Monthly revenue trends indicate clear seasonal patterns, helping identify high-performing months and periods that need strategic focus.</a:t>
            </a:r>
          </a:p>
        </p:txBody>
      </p:sp>
      <p:sp>
        <p:nvSpPr>
          <p:cNvPr id="9" name="TextBox 9"/>
          <p:cNvSpPr txBox="1"/>
          <p:nvPr/>
        </p:nvSpPr>
        <p:spPr>
          <a:xfrm>
            <a:off x="1080046" y="5282059"/>
            <a:ext cx="16127909"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Fulfillment analysis suggests differences between Amazon and Merchant performance, providing insights for improving delivery efficiency and overall customer experience.</a:t>
            </a:r>
          </a:p>
        </p:txBody>
      </p:sp>
      <p:sp>
        <p:nvSpPr>
          <p:cNvPr id="10" name="TextBox 10"/>
          <p:cNvSpPr txBox="1"/>
          <p:nvPr/>
        </p:nvSpPr>
        <p:spPr>
          <a:xfrm>
            <a:off x="1080046" y="6377583"/>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Product demand is driven mainly by categories like </a:t>
            </a:r>
            <a:r>
              <a:rPr lang="en-US" sz="2375" b="1">
                <a:solidFill>
                  <a:srgbClr val="E0E4E6"/>
                </a:solidFill>
                <a:latin typeface="Barlow Bold"/>
                <a:ea typeface="Barlow Bold"/>
                <a:cs typeface="Barlow Bold"/>
                <a:sym typeface="Barlow Bold"/>
              </a:rPr>
              <a:t>Set</a:t>
            </a:r>
            <a:r>
              <a:rPr lang="en-US" sz="2375">
                <a:solidFill>
                  <a:srgbClr val="E0E4E6"/>
                </a:solidFill>
                <a:latin typeface="Barlow"/>
                <a:ea typeface="Barlow"/>
                <a:cs typeface="Barlow"/>
                <a:sym typeface="Barlow"/>
              </a:rPr>
              <a:t> and </a:t>
            </a:r>
            <a:r>
              <a:rPr lang="en-US" sz="2375" b="1">
                <a:solidFill>
                  <a:srgbClr val="E0E4E6"/>
                </a:solidFill>
                <a:latin typeface="Barlow Bold"/>
                <a:ea typeface="Barlow Bold"/>
                <a:cs typeface="Barlow Bold"/>
                <a:sym typeface="Barlow Bold"/>
              </a:rPr>
              <a:t>Kurta</a:t>
            </a:r>
            <a:r>
              <a:rPr lang="en-US" sz="2375">
                <a:solidFill>
                  <a:srgbClr val="E0E4E6"/>
                </a:solidFill>
                <a:latin typeface="Barlow"/>
                <a:ea typeface="Barlow"/>
                <a:cs typeface="Barlow"/>
                <a:sym typeface="Barlow"/>
              </a:rPr>
              <a:t>, which consistently generate the highest revenue.</a:t>
            </a:r>
          </a:p>
        </p:txBody>
      </p:sp>
      <p:sp>
        <p:nvSpPr>
          <p:cNvPr id="11" name="TextBox 11"/>
          <p:cNvSpPr txBox="1"/>
          <p:nvPr/>
        </p:nvSpPr>
        <p:spPr>
          <a:xfrm>
            <a:off x="1080046" y="6979295"/>
            <a:ext cx="16127909"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Together, these insights provide a clear and data-driven understanding of sales behavior, customer demand, and operational strengths.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80046" y="2898725"/>
            <a:ext cx="6858000" cy="91440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Recommendations</a:t>
            </a:r>
          </a:p>
        </p:txBody>
      </p:sp>
      <p:sp>
        <p:nvSpPr>
          <p:cNvPr id="7" name="TextBox 7"/>
          <p:cNvSpPr txBox="1"/>
          <p:nvPr/>
        </p:nvSpPr>
        <p:spPr>
          <a:xfrm>
            <a:off x="1080046" y="4325540"/>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Focus on high-performing categories like </a:t>
            </a:r>
            <a:r>
              <a:rPr lang="en-US" sz="2375" b="1">
                <a:solidFill>
                  <a:srgbClr val="E0E4E6"/>
                </a:solidFill>
                <a:latin typeface="Barlow Bold"/>
                <a:ea typeface="Barlow Bold"/>
                <a:cs typeface="Barlow Bold"/>
                <a:sym typeface="Barlow Bold"/>
              </a:rPr>
              <a:t>Set</a:t>
            </a:r>
            <a:r>
              <a:rPr lang="en-US" sz="2375">
                <a:solidFill>
                  <a:srgbClr val="E0E4E6"/>
                </a:solidFill>
                <a:latin typeface="Barlow"/>
                <a:ea typeface="Barlow"/>
                <a:cs typeface="Barlow"/>
                <a:sym typeface="Barlow"/>
              </a:rPr>
              <a:t> and </a:t>
            </a:r>
            <a:r>
              <a:rPr lang="en-US" sz="2375" b="1">
                <a:solidFill>
                  <a:srgbClr val="E0E4E6"/>
                </a:solidFill>
                <a:latin typeface="Barlow Bold"/>
                <a:ea typeface="Barlow Bold"/>
                <a:cs typeface="Barlow Bold"/>
                <a:sym typeface="Barlow Bold"/>
              </a:rPr>
              <a:t>Kurta</a:t>
            </a:r>
            <a:r>
              <a:rPr lang="en-US" sz="2375">
                <a:solidFill>
                  <a:srgbClr val="E0E4E6"/>
                </a:solidFill>
                <a:latin typeface="Barlow"/>
                <a:ea typeface="Barlow"/>
                <a:cs typeface="Barlow"/>
                <a:sym typeface="Barlow"/>
              </a:rPr>
              <a:t> by maintaining strong inventory and targeted promotions.</a:t>
            </a:r>
          </a:p>
        </p:txBody>
      </p:sp>
      <p:sp>
        <p:nvSpPr>
          <p:cNvPr id="8" name="TextBox 8"/>
          <p:cNvSpPr txBox="1"/>
          <p:nvPr/>
        </p:nvSpPr>
        <p:spPr>
          <a:xfrm>
            <a:off x="1080046" y="4927252"/>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Improve </a:t>
            </a:r>
            <a:r>
              <a:rPr lang="en-US" sz="2375" b="1">
                <a:solidFill>
                  <a:srgbClr val="E0E4E6"/>
                </a:solidFill>
                <a:latin typeface="Barlow Bold"/>
                <a:ea typeface="Barlow Bold"/>
                <a:cs typeface="Barlow Bold"/>
                <a:sym typeface="Barlow Bold"/>
              </a:rPr>
              <a:t>merchant fulfillment processes</a:t>
            </a:r>
            <a:r>
              <a:rPr lang="en-US" sz="2375">
                <a:solidFill>
                  <a:srgbClr val="E0E4E6"/>
                </a:solidFill>
                <a:latin typeface="Barlow"/>
                <a:ea typeface="Barlow"/>
                <a:cs typeface="Barlow"/>
                <a:sym typeface="Barlow"/>
              </a:rPr>
              <a:t> to match the efficiency of Amazon's fulfillment performance.</a:t>
            </a:r>
          </a:p>
        </p:txBody>
      </p:sp>
      <p:sp>
        <p:nvSpPr>
          <p:cNvPr id="9" name="TextBox 9"/>
          <p:cNvSpPr txBox="1"/>
          <p:nvPr/>
        </p:nvSpPr>
        <p:spPr>
          <a:xfrm>
            <a:off x="1080046" y="5528965"/>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Prioritize top cities such as </a:t>
            </a:r>
            <a:r>
              <a:rPr lang="en-US" sz="2375" b="1">
                <a:solidFill>
                  <a:srgbClr val="E0E4E6"/>
                </a:solidFill>
                <a:latin typeface="Barlow Bold"/>
                <a:ea typeface="Barlow Bold"/>
                <a:cs typeface="Barlow Bold"/>
                <a:sym typeface="Barlow Bold"/>
              </a:rPr>
              <a:t>Bengaluru, Hyderabad, and Mumbai</a:t>
            </a:r>
            <a:r>
              <a:rPr lang="en-US" sz="2375">
                <a:solidFill>
                  <a:srgbClr val="E0E4E6"/>
                </a:solidFill>
                <a:latin typeface="Barlow"/>
                <a:ea typeface="Barlow"/>
                <a:cs typeface="Barlow"/>
                <a:sym typeface="Barlow"/>
              </a:rPr>
              <a:t> with better stock planning and localized marketing.</a:t>
            </a:r>
          </a:p>
        </p:txBody>
      </p:sp>
      <p:sp>
        <p:nvSpPr>
          <p:cNvPr id="10" name="TextBox 10"/>
          <p:cNvSpPr txBox="1"/>
          <p:nvPr/>
        </p:nvSpPr>
        <p:spPr>
          <a:xfrm>
            <a:off x="1080046" y="6130677"/>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Use slower weekdays for </a:t>
            </a:r>
            <a:r>
              <a:rPr lang="en-US" sz="2375" b="1">
                <a:solidFill>
                  <a:srgbClr val="E0E4E6"/>
                </a:solidFill>
                <a:latin typeface="Barlow Bold"/>
                <a:ea typeface="Barlow Bold"/>
                <a:cs typeface="Barlow Bold"/>
                <a:sym typeface="Barlow Bold"/>
              </a:rPr>
              <a:t>inventory checks and internal operations</a:t>
            </a:r>
            <a:r>
              <a:rPr lang="en-US" sz="2375">
                <a:solidFill>
                  <a:srgbClr val="E0E4E6"/>
                </a:solidFill>
                <a:latin typeface="Barlow"/>
                <a:ea typeface="Barlow"/>
                <a:cs typeface="Barlow"/>
                <a:sym typeface="Barlow"/>
              </a:rPr>
              <a:t> to support smooth functioning during peak days.</a:t>
            </a:r>
          </a:p>
        </p:txBody>
      </p:sp>
      <p:sp>
        <p:nvSpPr>
          <p:cNvPr id="11" name="TextBox 11"/>
          <p:cNvSpPr txBox="1"/>
          <p:nvPr/>
        </p:nvSpPr>
        <p:spPr>
          <a:xfrm>
            <a:off x="1080046" y="6732389"/>
            <a:ext cx="16127909"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Plan marketing and stock decisions based on </a:t>
            </a:r>
            <a:r>
              <a:rPr lang="en-US" sz="2375" b="1">
                <a:solidFill>
                  <a:srgbClr val="E0E4E6"/>
                </a:solidFill>
                <a:latin typeface="Barlow Bold"/>
                <a:ea typeface="Barlow Bold"/>
                <a:cs typeface="Barlow Bold"/>
                <a:sym typeface="Barlow Bold"/>
              </a:rPr>
              <a:t>monthly revenue patterns</a:t>
            </a:r>
            <a:r>
              <a:rPr lang="en-US" sz="2375">
                <a:solidFill>
                  <a:srgbClr val="E0E4E6"/>
                </a:solidFill>
                <a:latin typeface="Barlow"/>
                <a:ea typeface="Barlow"/>
                <a:cs typeface="Barlow"/>
                <a:sym typeface="Barlow"/>
              </a:rPr>
              <a:t> to make the most of high-demand periods.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80046" y="1001017"/>
            <a:ext cx="16127909" cy="6185219"/>
          </a:xfrm>
          <a:prstGeom prst="rect">
            <a:avLst/>
          </a:prstGeom>
        </p:spPr>
        <p:txBody>
          <a:bodyPr lIns="0" tIns="0" rIns="0" bIns="0" rtlCol="0" anchor="t">
            <a:spAutoFit/>
          </a:bodyPr>
          <a:lstStyle/>
          <a:p>
            <a:pPr algn="l">
              <a:lnSpc>
                <a:spcPts val="5374"/>
              </a:lnSpc>
            </a:pPr>
            <a:r>
              <a:rPr lang="en-US" sz="4312" b="1" dirty="0">
                <a:solidFill>
                  <a:srgbClr val="F0FCFF"/>
                </a:solidFill>
                <a:latin typeface="Arimo Bold"/>
                <a:ea typeface="Arimo Bold"/>
                <a:cs typeface="Arimo Bold"/>
                <a:sym typeface="Arimo Bold"/>
              </a:rPr>
              <a:t>Thank You</a:t>
            </a:r>
          </a:p>
          <a:p>
            <a:pPr algn="l">
              <a:lnSpc>
                <a:spcPts val="5374"/>
              </a:lnSpc>
            </a:pPr>
            <a:endParaRPr lang="en-US" sz="4312" b="1" dirty="0">
              <a:solidFill>
                <a:srgbClr val="F0FCFF"/>
              </a:solidFill>
              <a:latin typeface="Arimo Bold"/>
              <a:ea typeface="Arimo Bold"/>
              <a:cs typeface="Arimo Bold"/>
              <a:sym typeface="Arimo Bold"/>
            </a:endParaRPr>
          </a:p>
          <a:p>
            <a:pPr algn="l">
              <a:lnSpc>
                <a:spcPts val="5374"/>
              </a:lnSpc>
            </a:pPr>
            <a:endParaRPr lang="en-US" sz="4312" b="1" dirty="0">
              <a:solidFill>
                <a:srgbClr val="F0FCFF"/>
              </a:solidFill>
              <a:latin typeface="Arimo Bold"/>
              <a:ea typeface="Arimo Bold"/>
              <a:cs typeface="Arimo Bold"/>
              <a:sym typeface="Arimo Bold"/>
            </a:endParaRPr>
          </a:p>
          <a:p>
            <a:pPr algn="l">
              <a:lnSpc>
                <a:spcPts val="5374"/>
              </a:lnSpc>
            </a:pPr>
            <a:r>
              <a:rPr lang="en-US" sz="4312" b="1" dirty="0">
                <a:solidFill>
                  <a:srgbClr val="F0FCFF"/>
                </a:solidFill>
                <a:latin typeface="Arimo Bold"/>
                <a:ea typeface="Arimo Bold"/>
                <a:cs typeface="Arimo Bold"/>
                <a:sym typeface="Arimo Bold"/>
              </a:rPr>
              <a:t>Email -  </a:t>
            </a:r>
            <a:r>
              <a:rPr lang="en-US" sz="4312" b="1" u="sng" dirty="0">
                <a:solidFill>
                  <a:srgbClr val="16FFBB"/>
                </a:solidFill>
                <a:latin typeface="Arimo Bold"/>
                <a:ea typeface="Arimo Bold"/>
                <a:cs typeface="Arimo Bold"/>
                <a:sym typeface="Arimo Bold"/>
                <a:hlinkClick r:id="rId4" tooltip="mailto:DevangMagare@gmail.com"/>
              </a:rPr>
              <a:t>DevangMagare@gmail.com</a:t>
            </a:r>
            <a:endParaRPr lang="en-US" sz="4312" b="1" u="sng" dirty="0">
              <a:solidFill>
                <a:srgbClr val="16FFBB"/>
              </a:solidFill>
              <a:latin typeface="Arimo Bold"/>
              <a:ea typeface="Arimo Bold"/>
              <a:cs typeface="Arimo Bold"/>
              <a:sym typeface="Arimo Bold"/>
            </a:endParaRPr>
          </a:p>
          <a:p>
            <a:pPr algn="l">
              <a:lnSpc>
                <a:spcPts val="5374"/>
              </a:lnSpc>
            </a:pPr>
            <a:endParaRPr lang="en-US" sz="4312" b="1" u="sng" dirty="0">
              <a:solidFill>
                <a:srgbClr val="16FFBB"/>
              </a:solidFill>
              <a:latin typeface="Arimo Bold"/>
              <a:ea typeface="Arimo Bold"/>
              <a:cs typeface="Arimo Bold"/>
              <a:sym typeface="Arimo Bold"/>
            </a:endParaRPr>
          </a:p>
          <a:p>
            <a:pPr algn="l">
              <a:lnSpc>
                <a:spcPts val="5374"/>
              </a:lnSpc>
            </a:pPr>
            <a:r>
              <a:rPr lang="en-US" sz="4312" b="1" dirty="0" err="1">
                <a:solidFill>
                  <a:srgbClr val="F0FCFF"/>
                </a:solidFill>
                <a:latin typeface="Arimo Bold"/>
                <a:ea typeface="Arimo Bold"/>
                <a:cs typeface="Arimo Bold"/>
                <a:sym typeface="Arimo Bold"/>
              </a:rPr>
              <a:t>Linkedin</a:t>
            </a:r>
            <a:r>
              <a:rPr lang="en-US" sz="4312" b="1" dirty="0">
                <a:solidFill>
                  <a:srgbClr val="F0FCFF"/>
                </a:solidFill>
                <a:latin typeface="Arimo Bold"/>
                <a:ea typeface="Arimo Bold"/>
                <a:cs typeface="Arimo Bold"/>
                <a:sym typeface="Arimo Bold"/>
              </a:rPr>
              <a:t> - </a:t>
            </a:r>
            <a:r>
              <a:rPr lang="en-US" sz="4312" b="1" u="sng" dirty="0">
                <a:solidFill>
                  <a:srgbClr val="16FFBB"/>
                </a:solidFill>
                <a:latin typeface="Arimo Bold"/>
                <a:ea typeface="Arimo Bold"/>
                <a:cs typeface="Arimo Bold"/>
                <a:sym typeface="Arimo Bold"/>
                <a:hlinkClick r:id="rId5" tooltip="https://www.linkedin.com/in/devang-magare-7b266b258/"/>
              </a:rPr>
              <a:t>https://www.linkedin.com/in/devang-magare-7b266b258/</a:t>
            </a:r>
            <a:endParaRPr lang="en-US" sz="4312" b="1" u="sng" dirty="0">
              <a:solidFill>
                <a:srgbClr val="16FFBB"/>
              </a:solidFill>
              <a:latin typeface="Arimo Bold"/>
              <a:ea typeface="Arimo Bold"/>
              <a:cs typeface="Arimo Bold"/>
              <a:sym typeface="Arimo Bold"/>
            </a:endParaRPr>
          </a:p>
          <a:p>
            <a:pPr algn="l">
              <a:lnSpc>
                <a:spcPts val="5374"/>
              </a:lnSpc>
            </a:pPr>
            <a:endParaRPr lang="en-US" sz="4312" b="1" u="sng" dirty="0">
              <a:solidFill>
                <a:srgbClr val="16FFBB"/>
              </a:solidFill>
              <a:latin typeface="Arimo Bold"/>
              <a:ea typeface="Arimo Bold"/>
              <a:cs typeface="Arimo Bold"/>
              <a:sym typeface="Arimo Bold"/>
            </a:endParaRPr>
          </a:p>
          <a:p>
            <a:pPr algn="l">
              <a:lnSpc>
                <a:spcPts val="5374"/>
              </a:lnSpc>
            </a:pPr>
            <a:r>
              <a:rPr lang="en-US" sz="4312" b="1" dirty="0" err="1">
                <a:solidFill>
                  <a:srgbClr val="F0FCFF"/>
                </a:solidFill>
                <a:latin typeface="Arimo Bold"/>
                <a:ea typeface="Arimo Bold"/>
                <a:cs typeface="Arimo Bold"/>
                <a:sym typeface="Arimo Bold"/>
              </a:rPr>
              <a:t>Github</a:t>
            </a:r>
            <a:r>
              <a:rPr lang="en-US" sz="4312" b="1" dirty="0">
                <a:solidFill>
                  <a:srgbClr val="F0FCFF"/>
                </a:solidFill>
                <a:latin typeface="Arimo Bold"/>
                <a:ea typeface="Arimo Bold"/>
                <a:cs typeface="Arimo Bold"/>
                <a:sym typeface="Arimo Bold"/>
              </a:rPr>
              <a:t> -  </a:t>
            </a:r>
            <a:r>
              <a:rPr lang="en-US" sz="4312" b="1" u="sng" dirty="0">
                <a:solidFill>
                  <a:srgbClr val="16FFBB"/>
                </a:solidFill>
                <a:latin typeface="Arimo Bold"/>
                <a:ea typeface="Arimo Bold"/>
                <a:cs typeface="Arimo Bold"/>
                <a:sym typeface="Arimo Bold"/>
                <a:hlinkClick r:id="rId6" tooltip="https://github.com/DevangMagare?tab=repositories"/>
              </a:rPr>
              <a:t> https://github.com/DevangMagare?tab=repositories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37468" y="679698"/>
            <a:ext cx="13235731" cy="692818"/>
          </a:xfrm>
          <a:prstGeom prst="rect">
            <a:avLst/>
          </a:prstGeom>
        </p:spPr>
        <p:txBody>
          <a:bodyPr wrap="square" lIns="0" tIns="0" rIns="0" bIns="0" rtlCol="0" anchor="t">
            <a:spAutoFit/>
          </a:bodyPr>
          <a:lstStyle/>
          <a:p>
            <a:pPr algn="l">
              <a:lnSpc>
                <a:spcPts val="5812"/>
              </a:lnSpc>
            </a:pPr>
            <a:r>
              <a:rPr lang="en-US" sz="4625" b="1" dirty="0">
                <a:solidFill>
                  <a:srgbClr val="F0FCFF"/>
                </a:solidFill>
                <a:latin typeface="Arimo Bold"/>
                <a:ea typeface="Arimo Bold"/>
                <a:cs typeface="Arimo Bold"/>
                <a:sym typeface="Arimo Bold"/>
              </a:rPr>
              <a:t>The E-Commerce Sales: Company Background</a:t>
            </a:r>
          </a:p>
        </p:txBody>
      </p:sp>
      <p:grpSp>
        <p:nvGrpSpPr>
          <p:cNvPr id="7" name="Group 7"/>
          <p:cNvGrpSpPr/>
          <p:nvPr/>
        </p:nvGrpSpPr>
        <p:grpSpPr>
          <a:xfrm>
            <a:off x="923181" y="2002036"/>
            <a:ext cx="8101161" cy="3082379"/>
            <a:chOff x="0" y="0"/>
            <a:chExt cx="10801548" cy="4109838"/>
          </a:xfrm>
        </p:grpSpPr>
        <p:sp>
          <p:nvSpPr>
            <p:cNvPr id="8" name="Freeform 8"/>
            <p:cNvSpPr/>
            <p:nvPr/>
          </p:nvSpPr>
          <p:spPr>
            <a:xfrm>
              <a:off x="19050" y="19050"/>
              <a:ext cx="10763504" cy="4071747"/>
            </a:xfrm>
            <a:custGeom>
              <a:avLst/>
              <a:gdLst/>
              <a:ahLst/>
              <a:cxnLst/>
              <a:rect l="l" t="t" r="r" b="b"/>
              <a:pathLst>
                <a:path w="10763504" h="4071747">
                  <a:moveTo>
                    <a:pt x="0" y="535686"/>
                  </a:moveTo>
                  <a:cubicBezTo>
                    <a:pt x="0" y="239776"/>
                    <a:pt x="241300" y="0"/>
                    <a:pt x="538861" y="0"/>
                  </a:cubicBezTo>
                  <a:lnTo>
                    <a:pt x="10224643" y="0"/>
                  </a:lnTo>
                  <a:cubicBezTo>
                    <a:pt x="10522204" y="0"/>
                    <a:pt x="10763504" y="239903"/>
                    <a:pt x="10763504" y="535686"/>
                  </a:cubicBezTo>
                  <a:lnTo>
                    <a:pt x="10763504" y="3536061"/>
                  </a:lnTo>
                  <a:cubicBezTo>
                    <a:pt x="10763504" y="3831971"/>
                    <a:pt x="10522204" y="4071747"/>
                    <a:pt x="10224643" y="4071747"/>
                  </a:cubicBezTo>
                  <a:lnTo>
                    <a:pt x="538861" y="4071747"/>
                  </a:lnTo>
                  <a:cubicBezTo>
                    <a:pt x="241300" y="4071747"/>
                    <a:pt x="0" y="3831844"/>
                    <a:pt x="0" y="3536061"/>
                  </a:cubicBezTo>
                  <a:close/>
                </a:path>
              </a:pathLst>
            </a:custGeom>
            <a:solidFill>
              <a:srgbClr val="0A081B"/>
            </a:solidFill>
            <a:ln w="12700">
              <a:solidFill>
                <a:srgbClr val="000000"/>
              </a:solidFill>
            </a:ln>
          </p:spPr>
        </p:sp>
        <p:sp>
          <p:nvSpPr>
            <p:cNvPr id="9" name="Freeform 9"/>
            <p:cNvSpPr/>
            <p:nvPr/>
          </p:nvSpPr>
          <p:spPr>
            <a:xfrm>
              <a:off x="0" y="0"/>
              <a:ext cx="10801604" cy="4109847"/>
            </a:xfrm>
            <a:custGeom>
              <a:avLst/>
              <a:gdLst/>
              <a:ahLst/>
              <a:cxnLst/>
              <a:rect l="l" t="t" r="r" b="b"/>
              <a:pathLst>
                <a:path w="10801604" h="4109847">
                  <a:moveTo>
                    <a:pt x="0" y="554736"/>
                  </a:moveTo>
                  <a:cubicBezTo>
                    <a:pt x="0" y="248285"/>
                    <a:pt x="249936" y="0"/>
                    <a:pt x="557911" y="0"/>
                  </a:cubicBezTo>
                  <a:lnTo>
                    <a:pt x="10243693" y="0"/>
                  </a:lnTo>
                  <a:lnTo>
                    <a:pt x="10243693" y="19050"/>
                  </a:lnTo>
                  <a:lnTo>
                    <a:pt x="10243693" y="0"/>
                  </a:lnTo>
                  <a:cubicBezTo>
                    <a:pt x="10551668" y="0"/>
                    <a:pt x="10801604" y="248285"/>
                    <a:pt x="10801604" y="554736"/>
                  </a:cubicBezTo>
                  <a:lnTo>
                    <a:pt x="10782554" y="554736"/>
                  </a:lnTo>
                  <a:lnTo>
                    <a:pt x="10801604" y="554736"/>
                  </a:lnTo>
                  <a:lnTo>
                    <a:pt x="10801604" y="3555111"/>
                  </a:lnTo>
                  <a:lnTo>
                    <a:pt x="10782554" y="3555111"/>
                  </a:lnTo>
                  <a:lnTo>
                    <a:pt x="10801604" y="3555111"/>
                  </a:lnTo>
                  <a:cubicBezTo>
                    <a:pt x="10801604" y="3861562"/>
                    <a:pt x="10551668" y="4109847"/>
                    <a:pt x="10243693" y="4109847"/>
                  </a:cubicBezTo>
                  <a:lnTo>
                    <a:pt x="10243693" y="4090797"/>
                  </a:lnTo>
                  <a:lnTo>
                    <a:pt x="10243693" y="4109847"/>
                  </a:lnTo>
                  <a:lnTo>
                    <a:pt x="557911" y="4109847"/>
                  </a:lnTo>
                  <a:lnTo>
                    <a:pt x="557911" y="4090797"/>
                  </a:lnTo>
                  <a:lnTo>
                    <a:pt x="557911" y="4109847"/>
                  </a:lnTo>
                  <a:cubicBezTo>
                    <a:pt x="249936" y="4109847"/>
                    <a:pt x="0" y="3861562"/>
                    <a:pt x="0" y="3555111"/>
                  </a:cubicBezTo>
                  <a:lnTo>
                    <a:pt x="0" y="554736"/>
                  </a:lnTo>
                  <a:lnTo>
                    <a:pt x="19050" y="554736"/>
                  </a:lnTo>
                  <a:lnTo>
                    <a:pt x="0" y="554736"/>
                  </a:lnTo>
                  <a:moveTo>
                    <a:pt x="38100" y="554736"/>
                  </a:moveTo>
                  <a:lnTo>
                    <a:pt x="38100" y="3555111"/>
                  </a:lnTo>
                  <a:lnTo>
                    <a:pt x="19050" y="3555111"/>
                  </a:lnTo>
                  <a:lnTo>
                    <a:pt x="38100" y="3555111"/>
                  </a:lnTo>
                  <a:cubicBezTo>
                    <a:pt x="38100" y="3840353"/>
                    <a:pt x="270764" y="4071747"/>
                    <a:pt x="557911" y="4071747"/>
                  </a:cubicBezTo>
                  <a:lnTo>
                    <a:pt x="10243693" y="4071747"/>
                  </a:lnTo>
                  <a:cubicBezTo>
                    <a:pt x="10530840" y="4071747"/>
                    <a:pt x="10763504" y="3840353"/>
                    <a:pt x="10763504" y="3555111"/>
                  </a:cubicBezTo>
                  <a:lnTo>
                    <a:pt x="10763504" y="554736"/>
                  </a:lnTo>
                  <a:cubicBezTo>
                    <a:pt x="10763504" y="269494"/>
                    <a:pt x="10530840" y="38100"/>
                    <a:pt x="10243693" y="38100"/>
                  </a:cubicBezTo>
                  <a:lnTo>
                    <a:pt x="557911" y="38100"/>
                  </a:lnTo>
                  <a:lnTo>
                    <a:pt x="557911" y="19050"/>
                  </a:lnTo>
                  <a:lnTo>
                    <a:pt x="557911" y="38100"/>
                  </a:lnTo>
                  <a:cubicBezTo>
                    <a:pt x="270764" y="38100"/>
                    <a:pt x="38100" y="269494"/>
                    <a:pt x="38100" y="554736"/>
                  </a:cubicBezTo>
                  <a:close/>
                </a:path>
              </a:pathLst>
            </a:custGeom>
            <a:solidFill>
              <a:srgbClr val="16FFBB"/>
            </a:solidFill>
            <a:ln w="12700">
              <a:solidFill>
                <a:srgbClr val="000000"/>
              </a:solidFill>
            </a:ln>
          </p:spPr>
        </p:sp>
      </p:grpSp>
      <p:grpSp>
        <p:nvGrpSpPr>
          <p:cNvPr id="10" name="Group 10"/>
          <p:cNvGrpSpPr/>
          <p:nvPr/>
        </p:nvGrpSpPr>
        <p:grpSpPr>
          <a:xfrm>
            <a:off x="1233785" y="2312640"/>
            <a:ext cx="803522" cy="803522"/>
            <a:chOff x="0" y="0"/>
            <a:chExt cx="1071363" cy="1071363"/>
          </a:xfrm>
        </p:grpSpPr>
        <p:sp>
          <p:nvSpPr>
            <p:cNvPr id="11" name="Freeform 11"/>
            <p:cNvSpPr/>
            <p:nvPr/>
          </p:nvSpPr>
          <p:spPr>
            <a:xfrm>
              <a:off x="0" y="0"/>
              <a:ext cx="1071372" cy="1071372"/>
            </a:xfrm>
            <a:custGeom>
              <a:avLst/>
              <a:gdLst/>
              <a:ahLst/>
              <a:cxnLst/>
              <a:rect l="l" t="t" r="r" b="b"/>
              <a:pathLst>
                <a:path w="1071372" h="1071372">
                  <a:moveTo>
                    <a:pt x="0" y="535686"/>
                  </a:moveTo>
                  <a:cubicBezTo>
                    <a:pt x="0" y="239776"/>
                    <a:pt x="239776" y="0"/>
                    <a:pt x="535686" y="0"/>
                  </a:cubicBezTo>
                  <a:cubicBezTo>
                    <a:pt x="831596" y="0"/>
                    <a:pt x="1071372" y="239776"/>
                    <a:pt x="1071372" y="535686"/>
                  </a:cubicBezTo>
                  <a:cubicBezTo>
                    <a:pt x="1071372" y="831596"/>
                    <a:pt x="831469" y="1071372"/>
                    <a:pt x="535686" y="1071372"/>
                  </a:cubicBezTo>
                  <a:cubicBezTo>
                    <a:pt x="239903" y="1071372"/>
                    <a:pt x="0" y="831469"/>
                    <a:pt x="0" y="535686"/>
                  </a:cubicBezTo>
                  <a:close/>
                </a:path>
              </a:pathLst>
            </a:custGeom>
            <a:solidFill>
              <a:srgbClr val="16FFBB"/>
            </a:solidFill>
            <a:ln w="12700">
              <a:solidFill>
                <a:srgbClr val="000000"/>
              </a:solidFill>
            </a:ln>
          </p:spPr>
        </p:sp>
      </p:grpSp>
      <p:sp>
        <p:nvSpPr>
          <p:cNvPr id="12" name="Freeform 12" descr="preencoded.png"/>
          <p:cNvSpPr/>
          <p:nvPr/>
        </p:nvSpPr>
        <p:spPr>
          <a:xfrm>
            <a:off x="1454795" y="2533650"/>
            <a:ext cx="361504" cy="361504"/>
          </a:xfrm>
          <a:custGeom>
            <a:avLst/>
            <a:gdLst/>
            <a:ahLst/>
            <a:cxnLst/>
            <a:rect l="l" t="t" r="r" b="b"/>
            <a:pathLst>
              <a:path w="361504" h="361504">
                <a:moveTo>
                  <a:pt x="0" y="0"/>
                </a:moveTo>
                <a:lnTo>
                  <a:pt x="361504" y="0"/>
                </a:lnTo>
                <a:lnTo>
                  <a:pt x="361504" y="361504"/>
                </a:lnTo>
                <a:lnTo>
                  <a:pt x="0" y="361504"/>
                </a:lnTo>
                <a:lnTo>
                  <a:pt x="0" y="0"/>
                </a:lnTo>
                <a:close/>
              </a:path>
            </a:pathLst>
          </a:custGeom>
          <a:blipFill>
            <a:blip r:embed="rId4">
              <a:extLst>
                <a:ext uri="{96DAC541-7B7A-43D3-8B79-37D633B846F1}">
                  <asvg:svgBlip xmlns:asvg="http://schemas.microsoft.com/office/drawing/2016/SVG/main" r:embed="rId5"/>
                </a:ext>
              </a:extLst>
            </a:blip>
            <a:stretch>
              <a:fillRect l="-7894" r="-7894"/>
            </a:stretch>
          </a:blipFill>
        </p:spPr>
      </p:sp>
      <p:sp>
        <p:nvSpPr>
          <p:cNvPr id="13" name="TextBox 13"/>
          <p:cNvSpPr txBox="1"/>
          <p:nvPr/>
        </p:nvSpPr>
        <p:spPr>
          <a:xfrm>
            <a:off x="1233785" y="3355330"/>
            <a:ext cx="2976116" cy="400645"/>
          </a:xfrm>
          <a:prstGeom prst="rect">
            <a:avLst/>
          </a:prstGeom>
        </p:spPr>
        <p:txBody>
          <a:bodyPr lIns="0" tIns="0" rIns="0" bIns="0" rtlCol="0" anchor="t">
            <a:spAutoFit/>
          </a:bodyPr>
          <a:lstStyle/>
          <a:p>
            <a:pPr algn="l">
              <a:lnSpc>
                <a:spcPts val="2875"/>
              </a:lnSpc>
            </a:pPr>
            <a:r>
              <a:rPr lang="en-US" sz="2312" b="1">
                <a:solidFill>
                  <a:srgbClr val="E0E4E6"/>
                </a:solidFill>
                <a:latin typeface="Arimo Bold"/>
                <a:ea typeface="Arimo Bold"/>
                <a:cs typeface="Arimo Bold"/>
                <a:sym typeface="Arimo Bold"/>
              </a:rPr>
              <a:t>E-commerce Retailer</a:t>
            </a:r>
          </a:p>
        </p:txBody>
      </p:sp>
      <p:sp>
        <p:nvSpPr>
          <p:cNvPr id="14" name="TextBox 14"/>
          <p:cNvSpPr txBox="1"/>
          <p:nvPr/>
        </p:nvSpPr>
        <p:spPr>
          <a:xfrm>
            <a:off x="1233785" y="3830836"/>
            <a:ext cx="7479952" cy="942975"/>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The company operates in the </a:t>
            </a:r>
            <a:r>
              <a:rPr lang="en-US" sz="2062" b="1">
                <a:solidFill>
                  <a:srgbClr val="E0E4E6"/>
                </a:solidFill>
                <a:latin typeface="Barlow Bold"/>
                <a:ea typeface="Barlow Bold"/>
                <a:cs typeface="Barlow Bold"/>
                <a:sym typeface="Barlow Bold"/>
              </a:rPr>
              <a:t>e-commerce retail sector</a:t>
            </a:r>
            <a:r>
              <a:rPr lang="en-US" sz="2062">
                <a:solidFill>
                  <a:srgbClr val="E0E4E6"/>
                </a:solidFill>
                <a:latin typeface="Barlow"/>
                <a:ea typeface="Barlow"/>
                <a:cs typeface="Barlow"/>
                <a:sym typeface="Barlow"/>
              </a:rPr>
              <a:t>, selling apparel across India.</a:t>
            </a:r>
          </a:p>
        </p:txBody>
      </p:sp>
      <p:grpSp>
        <p:nvGrpSpPr>
          <p:cNvPr id="15" name="Group 15"/>
          <p:cNvGrpSpPr/>
          <p:nvPr/>
        </p:nvGrpSpPr>
        <p:grpSpPr>
          <a:xfrm>
            <a:off x="9263509" y="2002036"/>
            <a:ext cx="8101310" cy="3082379"/>
            <a:chOff x="0" y="0"/>
            <a:chExt cx="10801747" cy="4109838"/>
          </a:xfrm>
        </p:grpSpPr>
        <p:sp>
          <p:nvSpPr>
            <p:cNvPr id="16" name="Freeform 16"/>
            <p:cNvSpPr/>
            <p:nvPr/>
          </p:nvSpPr>
          <p:spPr>
            <a:xfrm>
              <a:off x="19050" y="19050"/>
              <a:ext cx="10763631" cy="4071747"/>
            </a:xfrm>
            <a:custGeom>
              <a:avLst/>
              <a:gdLst/>
              <a:ahLst/>
              <a:cxnLst/>
              <a:rect l="l" t="t" r="r" b="b"/>
              <a:pathLst>
                <a:path w="10763631" h="4071747">
                  <a:moveTo>
                    <a:pt x="0" y="535686"/>
                  </a:moveTo>
                  <a:cubicBezTo>
                    <a:pt x="0" y="239776"/>
                    <a:pt x="241300" y="0"/>
                    <a:pt x="538861" y="0"/>
                  </a:cubicBezTo>
                  <a:lnTo>
                    <a:pt x="10224770" y="0"/>
                  </a:lnTo>
                  <a:cubicBezTo>
                    <a:pt x="10522331" y="0"/>
                    <a:pt x="10763631" y="239903"/>
                    <a:pt x="10763631" y="535686"/>
                  </a:cubicBezTo>
                  <a:lnTo>
                    <a:pt x="10763631" y="3536061"/>
                  </a:lnTo>
                  <a:cubicBezTo>
                    <a:pt x="10763631" y="3831971"/>
                    <a:pt x="10522331" y="4071747"/>
                    <a:pt x="10224770" y="4071747"/>
                  </a:cubicBezTo>
                  <a:lnTo>
                    <a:pt x="538861" y="4071747"/>
                  </a:lnTo>
                  <a:cubicBezTo>
                    <a:pt x="241300" y="4071747"/>
                    <a:pt x="0" y="3831844"/>
                    <a:pt x="0" y="3536061"/>
                  </a:cubicBezTo>
                  <a:close/>
                </a:path>
              </a:pathLst>
            </a:custGeom>
            <a:solidFill>
              <a:srgbClr val="0A081B"/>
            </a:solidFill>
            <a:ln w="12700">
              <a:solidFill>
                <a:srgbClr val="000000"/>
              </a:solidFill>
            </a:ln>
          </p:spPr>
        </p:sp>
        <p:sp>
          <p:nvSpPr>
            <p:cNvPr id="17" name="Freeform 17"/>
            <p:cNvSpPr/>
            <p:nvPr/>
          </p:nvSpPr>
          <p:spPr>
            <a:xfrm>
              <a:off x="0" y="0"/>
              <a:ext cx="10801731" cy="4109847"/>
            </a:xfrm>
            <a:custGeom>
              <a:avLst/>
              <a:gdLst/>
              <a:ahLst/>
              <a:cxnLst/>
              <a:rect l="l" t="t" r="r" b="b"/>
              <a:pathLst>
                <a:path w="10801731" h="4109847">
                  <a:moveTo>
                    <a:pt x="0" y="554736"/>
                  </a:moveTo>
                  <a:cubicBezTo>
                    <a:pt x="0" y="248285"/>
                    <a:pt x="249936" y="0"/>
                    <a:pt x="557911" y="0"/>
                  </a:cubicBezTo>
                  <a:lnTo>
                    <a:pt x="10243820" y="0"/>
                  </a:lnTo>
                  <a:lnTo>
                    <a:pt x="10243820" y="19050"/>
                  </a:lnTo>
                  <a:lnTo>
                    <a:pt x="10243820" y="0"/>
                  </a:lnTo>
                  <a:cubicBezTo>
                    <a:pt x="10551795" y="0"/>
                    <a:pt x="10801731" y="248285"/>
                    <a:pt x="10801731" y="554736"/>
                  </a:cubicBezTo>
                  <a:lnTo>
                    <a:pt x="10782681" y="554736"/>
                  </a:lnTo>
                  <a:lnTo>
                    <a:pt x="10801731" y="554736"/>
                  </a:lnTo>
                  <a:lnTo>
                    <a:pt x="10801731" y="3555111"/>
                  </a:lnTo>
                  <a:lnTo>
                    <a:pt x="10782681" y="3555111"/>
                  </a:lnTo>
                  <a:lnTo>
                    <a:pt x="10801731" y="3555111"/>
                  </a:lnTo>
                  <a:cubicBezTo>
                    <a:pt x="10801731" y="3861562"/>
                    <a:pt x="10551795" y="4109847"/>
                    <a:pt x="10243820" y="4109847"/>
                  </a:cubicBezTo>
                  <a:lnTo>
                    <a:pt x="10243820" y="4090797"/>
                  </a:lnTo>
                  <a:lnTo>
                    <a:pt x="10243820" y="4109847"/>
                  </a:lnTo>
                  <a:lnTo>
                    <a:pt x="557911" y="4109847"/>
                  </a:lnTo>
                  <a:lnTo>
                    <a:pt x="557911" y="4090797"/>
                  </a:lnTo>
                  <a:lnTo>
                    <a:pt x="557911" y="4109847"/>
                  </a:lnTo>
                  <a:cubicBezTo>
                    <a:pt x="249936" y="4109847"/>
                    <a:pt x="0" y="3861562"/>
                    <a:pt x="0" y="3555111"/>
                  </a:cubicBezTo>
                  <a:lnTo>
                    <a:pt x="0" y="554736"/>
                  </a:lnTo>
                  <a:lnTo>
                    <a:pt x="19050" y="554736"/>
                  </a:lnTo>
                  <a:lnTo>
                    <a:pt x="0" y="554736"/>
                  </a:lnTo>
                  <a:moveTo>
                    <a:pt x="38100" y="554736"/>
                  </a:moveTo>
                  <a:lnTo>
                    <a:pt x="38100" y="3555111"/>
                  </a:lnTo>
                  <a:lnTo>
                    <a:pt x="19050" y="3555111"/>
                  </a:lnTo>
                  <a:lnTo>
                    <a:pt x="38100" y="3555111"/>
                  </a:lnTo>
                  <a:cubicBezTo>
                    <a:pt x="38100" y="3840353"/>
                    <a:pt x="270764" y="4071747"/>
                    <a:pt x="557911" y="4071747"/>
                  </a:cubicBezTo>
                  <a:lnTo>
                    <a:pt x="10243820" y="4071747"/>
                  </a:lnTo>
                  <a:cubicBezTo>
                    <a:pt x="10530967" y="4071747"/>
                    <a:pt x="10763631" y="3840353"/>
                    <a:pt x="10763631" y="3555111"/>
                  </a:cubicBezTo>
                  <a:lnTo>
                    <a:pt x="10763631" y="554736"/>
                  </a:lnTo>
                  <a:cubicBezTo>
                    <a:pt x="10763631" y="269494"/>
                    <a:pt x="10531094" y="38100"/>
                    <a:pt x="10243820" y="38100"/>
                  </a:cubicBezTo>
                  <a:lnTo>
                    <a:pt x="557911" y="38100"/>
                  </a:lnTo>
                  <a:lnTo>
                    <a:pt x="557911" y="19050"/>
                  </a:lnTo>
                  <a:lnTo>
                    <a:pt x="557911" y="38100"/>
                  </a:lnTo>
                  <a:cubicBezTo>
                    <a:pt x="270764" y="38100"/>
                    <a:pt x="38100" y="269494"/>
                    <a:pt x="38100" y="554736"/>
                  </a:cubicBezTo>
                  <a:close/>
                </a:path>
              </a:pathLst>
            </a:custGeom>
            <a:solidFill>
              <a:srgbClr val="29DDDA"/>
            </a:solidFill>
            <a:ln w="12700">
              <a:solidFill>
                <a:srgbClr val="000000"/>
              </a:solidFill>
            </a:ln>
          </p:spPr>
        </p:sp>
      </p:grpSp>
      <p:grpSp>
        <p:nvGrpSpPr>
          <p:cNvPr id="18" name="Group 18"/>
          <p:cNvGrpSpPr/>
          <p:nvPr/>
        </p:nvGrpSpPr>
        <p:grpSpPr>
          <a:xfrm>
            <a:off x="9574114" y="2312640"/>
            <a:ext cx="803523" cy="803522"/>
            <a:chOff x="0" y="0"/>
            <a:chExt cx="1071363" cy="1071363"/>
          </a:xfrm>
        </p:grpSpPr>
        <p:sp>
          <p:nvSpPr>
            <p:cNvPr id="19" name="Freeform 19"/>
            <p:cNvSpPr/>
            <p:nvPr/>
          </p:nvSpPr>
          <p:spPr>
            <a:xfrm>
              <a:off x="0" y="0"/>
              <a:ext cx="1071372" cy="1071372"/>
            </a:xfrm>
            <a:custGeom>
              <a:avLst/>
              <a:gdLst/>
              <a:ahLst/>
              <a:cxnLst/>
              <a:rect l="l" t="t" r="r" b="b"/>
              <a:pathLst>
                <a:path w="1071372" h="1071372">
                  <a:moveTo>
                    <a:pt x="0" y="535686"/>
                  </a:moveTo>
                  <a:cubicBezTo>
                    <a:pt x="0" y="239776"/>
                    <a:pt x="239776" y="0"/>
                    <a:pt x="535686" y="0"/>
                  </a:cubicBezTo>
                  <a:cubicBezTo>
                    <a:pt x="831596" y="0"/>
                    <a:pt x="1071372" y="239776"/>
                    <a:pt x="1071372" y="535686"/>
                  </a:cubicBezTo>
                  <a:cubicBezTo>
                    <a:pt x="1071372" y="831596"/>
                    <a:pt x="831469" y="1071372"/>
                    <a:pt x="535686" y="1071372"/>
                  </a:cubicBezTo>
                  <a:cubicBezTo>
                    <a:pt x="239903" y="1071372"/>
                    <a:pt x="0" y="831469"/>
                    <a:pt x="0" y="535686"/>
                  </a:cubicBezTo>
                  <a:close/>
                </a:path>
              </a:pathLst>
            </a:custGeom>
            <a:solidFill>
              <a:srgbClr val="29DDDA"/>
            </a:solidFill>
            <a:ln w="12700">
              <a:solidFill>
                <a:srgbClr val="000000"/>
              </a:solidFill>
            </a:ln>
          </p:spPr>
        </p:sp>
      </p:grpSp>
      <p:sp>
        <p:nvSpPr>
          <p:cNvPr id="20" name="Freeform 20" descr="preencoded.png"/>
          <p:cNvSpPr/>
          <p:nvPr/>
        </p:nvSpPr>
        <p:spPr>
          <a:xfrm>
            <a:off x="9795122" y="2533650"/>
            <a:ext cx="361504" cy="361504"/>
          </a:xfrm>
          <a:custGeom>
            <a:avLst/>
            <a:gdLst/>
            <a:ahLst/>
            <a:cxnLst/>
            <a:rect l="l" t="t" r="r" b="b"/>
            <a:pathLst>
              <a:path w="361504" h="361504">
                <a:moveTo>
                  <a:pt x="0" y="0"/>
                </a:moveTo>
                <a:lnTo>
                  <a:pt x="361504" y="0"/>
                </a:lnTo>
                <a:lnTo>
                  <a:pt x="361504" y="361504"/>
                </a:lnTo>
                <a:lnTo>
                  <a:pt x="0" y="361504"/>
                </a:lnTo>
                <a:lnTo>
                  <a:pt x="0" y="0"/>
                </a:lnTo>
                <a:close/>
              </a:path>
            </a:pathLst>
          </a:custGeom>
          <a:blipFill>
            <a:blip r:embed="rId6">
              <a:extLst>
                <a:ext uri="{96DAC541-7B7A-43D3-8B79-37D633B846F1}">
                  <asvg:svgBlip xmlns:asvg="http://schemas.microsoft.com/office/drawing/2016/SVG/main" r:embed="rId7"/>
                </a:ext>
              </a:extLst>
            </a:blip>
            <a:stretch>
              <a:fillRect l="-3947" r="-3947"/>
            </a:stretch>
          </a:blipFill>
        </p:spPr>
      </p:sp>
      <p:sp>
        <p:nvSpPr>
          <p:cNvPr id="21" name="TextBox 21"/>
          <p:cNvSpPr txBox="1"/>
          <p:nvPr/>
        </p:nvSpPr>
        <p:spPr>
          <a:xfrm>
            <a:off x="9574114" y="3355330"/>
            <a:ext cx="2976116" cy="400645"/>
          </a:xfrm>
          <a:prstGeom prst="rect">
            <a:avLst/>
          </a:prstGeom>
        </p:spPr>
        <p:txBody>
          <a:bodyPr lIns="0" tIns="0" rIns="0" bIns="0" rtlCol="0" anchor="t">
            <a:spAutoFit/>
          </a:bodyPr>
          <a:lstStyle/>
          <a:p>
            <a:pPr algn="l">
              <a:lnSpc>
                <a:spcPts val="2875"/>
              </a:lnSpc>
            </a:pPr>
            <a:r>
              <a:rPr lang="en-US" sz="2312" b="1">
                <a:solidFill>
                  <a:srgbClr val="E0E4E6"/>
                </a:solidFill>
                <a:latin typeface="Arimo Bold"/>
                <a:ea typeface="Arimo Bold"/>
                <a:cs typeface="Arimo Bold"/>
                <a:sym typeface="Arimo Bold"/>
              </a:rPr>
              <a:t>Pan-India Reach</a:t>
            </a:r>
          </a:p>
        </p:txBody>
      </p:sp>
      <p:sp>
        <p:nvSpPr>
          <p:cNvPr id="22" name="TextBox 22"/>
          <p:cNvSpPr txBox="1"/>
          <p:nvPr/>
        </p:nvSpPr>
        <p:spPr>
          <a:xfrm>
            <a:off x="9574114" y="3830836"/>
            <a:ext cx="7480101" cy="514350"/>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Customers primarily in major metro cities.</a:t>
            </a:r>
          </a:p>
        </p:txBody>
      </p:sp>
      <p:grpSp>
        <p:nvGrpSpPr>
          <p:cNvPr id="23" name="Group 23"/>
          <p:cNvGrpSpPr/>
          <p:nvPr/>
        </p:nvGrpSpPr>
        <p:grpSpPr>
          <a:xfrm>
            <a:off x="923181" y="5323582"/>
            <a:ext cx="8101161" cy="3511004"/>
            <a:chOff x="0" y="0"/>
            <a:chExt cx="10801548" cy="4681338"/>
          </a:xfrm>
        </p:grpSpPr>
        <p:sp>
          <p:nvSpPr>
            <p:cNvPr id="24" name="Freeform 24"/>
            <p:cNvSpPr/>
            <p:nvPr/>
          </p:nvSpPr>
          <p:spPr>
            <a:xfrm>
              <a:off x="19050" y="19050"/>
              <a:ext cx="10763504" cy="4643247"/>
            </a:xfrm>
            <a:custGeom>
              <a:avLst/>
              <a:gdLst/>
              <a:ahLst/>
              <a:cxnLst/>
              <a:rect l="l" t="t" r="r" b="b"/>
              <a:pathLst>
                <a:path w="10763504" h="4643247">
                  <a:moveTo>
                    <a:pt x="0" y="535686"/>
                  </a:moveTo>
                  <a:cubicBezTo>
                    <a:pt x="0" y="239776"/>
                    <a:pt x="240919" y="0"/>
                    <a:pt x="538226" y="0"/>
                  </a:cubicBezTo>
                  <a:lnTo>
                    <a:pt x="10225278" y="0"/>
                  </a:lnTo>
                  <a:cubicBezTo>
                    <a:pt x="10522458" y="0"/>
                    <a:pt x="10763504" y="239776"/>
                    <a:pt x="10763504" y="535686"/>
                  </a:cubicBezTo>
                  <a:lnTo>
                    <a:pt x="10763504" y="4107561"/>
                  </a:lnTo>
                  <a:cubicBezTo>
                    <a:pt x="10763504" y="4403471"/>
                    <a:pt x="10522585" y="4643247"/>
                    <a:pt x="10225278" y="4643247"/>
                  </a:cubicBezTo>
                  <a:lnTo>
                    <a:pt x="538226" y="4643247"/>
                  </a:lnTo>
                  <a:cubicBezTo>
                    <a:pt x="241046" y="4643247"/>
                    <a:pt x="0" y="4403471"/>
                    <a:pt x="0" y="4107561"/>
                  </a:cubicBezTo>
                  <a:close/>
                </a:path>
              </a:pathLst>
            </a:custGeom>
            <a:solidFill>
              <a:srgbClr val="0A081B"/>
            </a:solidFill>
            <a:ln w="12700">
              <a:solidFill>
                <a:srgbClr val="000000"/>
              </a:solidFill>
            </a:ln>
          </p:spPr>
        </p:sp>
        <p:sp>
          <p:nvSpPr>
            <p:cNvPr id="25" name="Freeform 25"/>
            <p:cNvSpPr/>
            <p:nvPr/>
          </p:nvSpPr>
          <p:spPr>
            <a:xfrm>
              <a:off x="0" y="0"/>
              <a:ext cx="10801604" cy="4681347"/>
            </a:xfrm>
            <a:custGeom>
              <a:avLst/>
              <a:gdLst/>
              <a:ahLst/>
              <a:cxnLst/>
              <a:rect l="l" t="t" r="r" b="b"/>
              <a:pathLst>
                <a:path w="10801604" h="4681347">
                  <a:moveTo>
                    <a:pt x="0" y="554736"/>
                  </a:moveTo>
                  <a:cubicBezTo>
                    <a:pt x="0" y="248285"/>
                    <a:pt x="249555" y="0"/>
                    <a:pt x="557276" y="0"/>
                  </a:cubicBezTo>
                  <a:lnTo>
                    <a:pt x="10244328" y="0"/>
                  </a:lnTo>
                  <a:lnTo>
                    <a:pt x="10244328" y="19050"/>
                  </a:lnTo>
                  <a:lnTo>
                    <a:pt x="10244328" y="0"/>
                  </a:lnTo>
                  <a:cubicBezTo>
                    <a:pt x="10552049" y="0"/>
                    <a:pt x="10801604" y="248285"/>
                    <a:pt x="10801604" y="554736"/>
                  </a:cubicBezTo>
                  <a:lnTo>
                    <a:pt x="10782554" y="554736"/>
                  </a:lnTo>
                  <a:lnTo>
                    <a:pt x="10801604" y="554736"/>
                  </a:lnTo>
                  <a:lnTo>
                    <a:pt x="10801604" y="4126611"/>
                  </a:lnTo>
                  <a:lnTo>
                    <a:pt x="10782554" y="4126611"/>
                  </a:lnTo>
                  <a:lnTo>
                    <a:pt x="10801604" y="4126611"/>
                  </a:lnTo>
                  <a:cubicBezTo>
                    <a:pt x="10801604" y="4433062"/>
                    <a:pt x="10552049" y="4681347"/>
                    <a:pt x="10244328" y="4681347"/>
                  </a:cubicBezTo>
                  <a:lnTo>
                    <a:pt x="10244328" y="4662297"/>
                  </a:lnTo>
                  <a:lnTo>
                    <a:pt x="10244328" y="4681347"/>
                  </a:lnTo>
                  <a:lnTo>
                    <a:pt x="557276" y="4681347"/>
                  </a:lnTo>
                  <a:lnTo>
                    <a:pt x="557276" y="4662297"/>
                  </a:lnTo>
                  <a:lnTo>
                    <a:pt x="557276" y="4681347"/>
                  </a:lnTo>
                  <a:cubicBezTo>
                    <a:pt x="249555" y="4681347"/>
                    <a:pt x="0" y="4433062"/>
                    <a:pt x="0" y="4126611"/>
                  </a:cubicBezTo>
                  <a:lnTo>
                    <a:pt x="0" y="554736"/>
                  </a:lnTo>
                  <a:lnTo>
                    <a:pt x="19050" y="554736"/>
                  </a:lnTo>
                  <a:lnTo>
                    <a:pt x="0" y="554736"/>
                  </a:lnTo>
                  <a:moveTo>
                    <a:pt x="38100" y="554736"/>
                  </a:moveTo>
                  <a:lnTo>
                    <a:pt x="38100" y="4126611"/>
                  </a:lnTo>
                  <a:lnTo>
                    <a:pt x="19050" y="4126611"/>
                  </a:lnTo>
                  <a:lnTo>
                    <a:pt x="38100" y="4126611"/>
                  </a:lnTo>
                  <a:cubicBezTo>
                    <a:pt x="38100" y="4411853"/>
                    <a:pt x="270383" y="4643247"/>
                    <a:pt x="557276" y="4643247"/>
                  </a:cubicBezTo>
                  <a:lnTo>
                    <a:pt x="10244328" y="4643247"/>
                  </a:lnTo>
                  <a:cubicBezTo>
                    <a:pt x="10531094" y="4643247"/>
                    <a:pt x="10763504" y="4411853"/>
                    <a:pt x="10763504" y="4126611"/>
                  </a:cubicBezTo>
                  <a:lnTo>
                    <a:pt x="10763504" y="554736"/>
                  </a:lnTo>
                  <a:cubicBezTo>
                    <a:pt x="10763504" y="269494"/>
                    <a:pt x="10531094" y="38100"/>
                    <a:pt x="10244328" y="38100"/>
                  </a:cubicBezTo>
                  <a:lnTo>
                    <a:pt x="557276" y="38100"/>
                  </a:lnTo>
                  <a:lnTo>
                    <a:pt x="557276" y="19050"/>
                  </a:lnTo>
                  <a:lnTo>
                    <a:pt x="557276" y="38100"/>
                  </a:lnTo>
                  <a:cubicBezTo>
                    <a:pt x="270383" y="38100"/>
                    <a:pt x="38100" y="269494"/>
                    <a:pt x="38100" y="554736"/>
                  </a:cubicBezTo>
                  <a:close/>
                </a:path>
              </a:pathLst>
            </a:custGeom>
            <a:solidFill>
              <a:srgbClr val="37A7E7"/>
            </a:solidFill>
            <a:ln w="12700">
              <a:solidFill>
                <a:srgbClr val="000000"/>
              </a:solidFill>
            </a:ln>
          </p:spPr>
        </p:sp>
      </p:grpSp>
      <p:grpSp>
        <p:nvGrpSpPr>
          <p:cNvPr id="26" name="Group 26"/>
          <p:cNvGrpSpPr/>
          <p:nvPr/>
        </p:nvGrpSpPr>
        <p:grpSpPr>
          <a:xfrm>
            <a:off x="1233785" y="5634186"/>
            <a:ext cx="803522" cy="803522"/>
            <a:chOff x="0" y="0"/>
            <a:chExt cx="1071363" cy="1071363"/>
          </a:xfrm>
        </p:grpSpPr>
        <p:sp>
          <p:nvSpPr>
            <p:cNvPr id="27" name="Freeform 27"/>
            <p:cNvSpPr/>
            <p:nvPr/>
          </p:nvSpPr>
          <p:spPr>
            <a:xfrm>
              <a:off x="0" y="0"/>
              <a:ext cx="1071372" cy="1071372"/>
            </a:xfrm>
            <a:custGeom>
              <a:avLst/>
              <a:gdLst/>
              <a:ahLst/>
              <a:cxnLst/>
              <a:rect l="l" t="t" r="r" b="b"/>
              <a:pathLst>
                <a:path w="1071372" h="1071372">
                  <a:moveTo>
                    <a:pt x="0" y="535686"/>
                  </a:moveTo>
                  <a:cubicBezTo>
                    <a:pt x="0" y="239776"/>
                    <a:pt x="239776" y="0"/>
                    <a:pt x="535686" y="0"/>
                  </a:cubicBezTo>
                  <a:cubicBezTo>
                    <a:pt x="831596" y="0"/>
                    <a:pt x="1071372" y="239776"/>
                    <a:pt x="1071372" y="535686"/>
                  </a:cubicBezTo>
                  <a:cubicBezTo>
                    <a:pt x="1071372" y="831596"/>
                    <a:pt x="831469" y="1071372"/>
                    <a:pt x="535686" y="1071372"/>
                  </a:cubicBezTo>
                  <a:cubicBezTo>
                    <a:pt x="239903" y="1071372"/>
                    <a:pt x="0" y="831469"/>
                    <a:pt x="0" y="535686"/>
                  </a:cubicBezTo>
                  <a:close/>
                </a:path>
              </a:pathLst>
            </a:custGeom>
            <a:solidFill>
              <a:srgbClr val="37A7E7"/>
            </a:solidFill>
            <a:ln w="12700">
              <a:solidFill>
                <a:srgbClr val="000000"/>
              </a:solidFill>
            </a:ln>
          </p:spPr>
        </p:sp>
      </p:grpSp>
      <p:sp>
        <p:nvSpPr>
          <p:cNvPr id="28" name="Freeform 28" descr="preencoded.png"/>
          <p:cNvSpPr/>
          <p:nvPr/>
        </p:nvSpPr>
        <p:spPr>
          <a:xfrm>
            <a:off x="1454795" y="5855196"/>
            <a:ext cx="361504" cy="361504"/>
          </a:xfrm>
          <a:custGeom>
            <a:avLst/>
            <a:gdLst/>
            <a:ahLst/>
            <a:cxnLst/>
            <a:rect l="l" t="t" r="r" b="b"/>
            <a:pathLst>
              <a:path w="361504" h="361504">
                <a:moveTo>
                  <a:pt x="0" y="0"/>
                </a:moveTo>
                <a:lnTo>
                  <a:pt x="361504" y="0"/>
                </a:lnTo>
                <a:lnTo>
                  <a:pt x="361504" y="361504"/>
                </a:lnTo>
                <a:lnTo>
                  <a:pt x="0" y="361504"/>
                </a:lnTo>
                <a:lnTo>
                  <a:pt x="0" y="0"/>
                </a:lnTo>
                <a:close/>
              </a:path>
            </a:pathLst>
          </a:custGeom>
          <a:blipFill>
            <a:blip r:embed="rId8">
              <a:extLst>
                <a:ext uri="{96DAC541-7B7A-43D3-8B79-37D633B846F1}">
                  <asvg:svgBlip xmlns:asvg="http://schemas.microsoft.com/office/drawing/2016/SVG/main" r:embed="rId9"/>
                </a:ext>
              </a:extLst>
            </a:blip>
            <a:stretch>
              <a:fillRect l="-14473" r="-14473"/>
            </a:stretch>
          </a:blipFill>
        </p:spPr>
      </p:sp>
      <p:sp>
        <p:nvSpPr>
          <p:cNvPr id="29" name="TextBox 29"/>
          <p:cNvSpPr txBox="1"/>
          <p:nvPr/>
        </p:nvSpPr>
        <p:spPr>
          <a:xfrm>
            <a:off x="1233785" y="6676876"/>
            <a:ext cx="2976116" cy="400645"/>
          </a:xfrm>
          <a:prstGeom prst="rect">
            <a:avLst/>
          </a:prstGeom>
        </p:spPr>
        <p:txBody>
          <a:bodyPr lIns="0" tIns="0" rIns="0" bIns="0" rtlCol="0" anchor="t">
            <a:spAutoFit/>
          </a:bodyPr>
          <a:lstStyle/>
          <a:p>
            <a:pPr algn="l">
              <a:lnSpc>
                <a:spcPts val="2875"/>
              </a:lnSpc>
            </a:pPr>
            <a:r>
              <a:rPr lang="en-US" sz="2312" b="1">
                <a:solidFill>
                  <a:srgbClr val="E0E4E6"/>
                </a:solidFill>
                <a:latin typeface="Arimo Bold"/>
                <a:ea typeface="Arimo Bold"/>
                <a:cs typeface="Arimo Bold"/>
                <a:sym typeface="Arimo Bold"/>
              </a:rPr>
              <a:t>Multi-Channel Sales</a:t>
            </a:r>
          </a:p>
        </p:txBody>
      </p:sp>
      <p:sp>
        <p:nvSpPr>
          <p:cNvPr id="30" name="TextBox 30"/>
          <p:cNvSpPr txBox="1"/>
          <p:nvPr/>
        </p:nvSpPr>
        <p:spPr>
          <a:xfrm>
            <a:off x="1233785" y="7152383"/>
            <a:ext cx="7479952" cy="942975"/>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Sales occur through multiple channels, including </a:t>
            </a:r>
            <a:r>
              <a:rPr lang="en-US" sz="2062" b="1">
                <a:solidFill>
                  <a:srgbClr val="E0E4E6"/>
                </a:solidFill>
                <a:latin typeface="Barlow Bold"/>
                <a:ea typeface="Barlow Bold"/>
                <a:cs typeface="Barlow Bold"/>
                <a:sym typeface="Barlow Bold"/>
              </a:rPr>
              <a:t>Amazon</a:t>
            </a:r>
            <a:r>
              <a:rPr lang="en-US" sz="2062">
                <a:solidFill>
                  <a:srgbClr val="E0E4E6"/>
                </a:solidFill>
                <a:latin typeface="Barlow"/>
                <a:ea typeface="Barlow"/>
                <a:cs typeface="Barlow"/>
                <a:sym typeface="Barlow"/>
              </a:rPr>
              <a:t>, </a:t>
            </a:r>
            <a:r>
              <a:rPr lang="en-US" sz="2062" b="1">
                <a:solidFill>
                  <a:srgbClr val="E0E4E6"/>
                </a:solidFill>
                <a:latin typeface="Barlow Bold"/>
                <a:ea typeface="Barlow Bold"/>
                <a:cs typeface="Barlow Bold"/>
                <a:sym typeface="Barlow Bold"/>
              </a:rPr>
              <a:t>Merchant Fulfillment</a:t>
            </a:r>
            <a:r>
              <a:rPr lang="en-US" sz="2062">
                <a:solidFill>
                  <a:srgbClr val="E0E4E6"/>
                </a:solidFill>
                <a:latin typeface="Barlow"/>
                <a:ea typeface="Barlow"/>
                <a:cs typeface="Barlow"/>
                <a:sym typeface="Barlow"/>
              </a:rPr>
              <a:t>, and other online platforms..</a:t>
            </a:r>
          </a:p>
        </p:txBody>
      </p:sp>
      <p:grpSp>
        <p:nvGrpSpPr>
          <p:cNvPr id="31" name="Group 31"/>
          <p:cNvGrpSpPr/>
          <p:nvPr/>
        </p:nvGrpSpPr>
        <p:grpSpPr>
          <a:xfrm>
            <a:off x="9263509" y="5323582"/>
            <a:ext cx="8101310" cy="3511004"/>
            <a:chOff x="0" y="0"/>
            <a:chExt cx="10801747" cy="4681338"/>
          </a:xfrm>
        </p:grpSpPr>
        <p:sp>
          <p:nvSpPr>
            <p:cNvPr id="32" name="Freeform 32"/>
            <p:cNvSpPr/>
            <p:nvPr/>
          </p:nvSpPr>
          <p:spPr>
            <a:xfrm>
              <a:off x="19050" y="19050"/>
              <a:ext cx="10763631" cy="4643247"/>
            </a:xfrm>
            <a:custGeom>
              <a:avLst/>
              <a:gdLst/>
              <a:ahLst/>
              <a:cxnLst/>
              <a:rect l="l" t="t" r="r" b="b"/>
              <a:pathLst>
                <a:path w="10763631" h="4643247">
                  <a:moveTo>
                    <a:pt x="0" y="535686"/>
                  </a:moveTo>
                  <a:cubicBezTo>
                    <a:pt x="0" y="239776"/>
                    <a:pt x="240919" y="0"/>
                    <a:pt x="538226" y="0"/>
                  </a:cubicBezTo>
                  <a:lnTo>
                    <a:pt x="10225405" y="0"/>
                  </a:lnTo>
                  <a:cubicBezTo>
                    <a:pt x="10522586" y="0"/>
                    <a:pt x="10763631" y="239776"/>
                    <a:pt x="10763631" y="535686"/>
                  </a:cubicBezTo>
                  <a:lnTo>
                    <a:pt x="10763631" y="4107561"/>
                  </a:lnTo>
                  <a:cubicBezTo>
                    <a:pt x="10763631" y="4403471"/>
                    <a:pt x="10522712" y="4643247"/>
                    <a:pt x="10225405" y="4643247"/>
                  </a:cubicBezTo>
                  <a:lnTo>
                    <a:pt x="538226" y="4643247"/>
                  </a:lnTo>
                  <a:cubicBezTo>
                    <a:pt x="241046" y="4643247"/>
                    <a:pt x="0" y="4403471"/>
                    <a:pt x="0" y="4107561"/>
                  </a:cubicBezTo>
                  <a:close/>
                </a:path>
              </a:pathLst>
            </a:custGeom>
            <a:solidFill>
              <a:srgbClr val="0A081B"/>
            </a:solidFill>
            <a:ln w="12700">
              <a:solidFill>
                <a:srgbClr val="000000"/>
              </a:solidFill>
            </a:ln>
          </p:spPr>
        </p:sp>
        <p:sp>
          <p:nvSpPr>
            <p:cNvPr id="33" name="Freeform 33"/>
            <p:cNvSpPr/>
            <p:nvPr/>
          </p:nvSpPr>
          <p:spPr>
            <a:xfrm>
              <a:off x="0" y="0"/>
              <a:ext cx="10801731" cy="4681347"/>
            </a:xfrm>
            <a:custGeom>
              <a:avLst/>
              <a:gdLst/>
              <a:ahLst/>
              <a:cxnLst/>
              <a:rect l="l" t="t" r="r" b="b"/>
              <a:pathLst>
                <a:path w="10801731" h="4681347">
                  <a:moveTo>
                    <a:pt x="0" y="554736"/>
                  </a:moveTo>
                  <a:cubicBezTo>
                    <a:pt x="0" y="248285"/>
                    <a:pt x="249555" y="0"/>
                    <a:pt x="557276" y="0"/>
                  </a:cubicBezTo>
                  <a:lnTo>
                    <a:pt x="10244455" y="0"/>
                  </a:lnTo>
                  <a:lnTo>
                    <a:pt x="10244455" y="19050"/>
                  </a:lnTo>
                  <a:lnTo>
                    <a:pt x="10244455" y="0"/>
                  </a:lnTo>
                  <a:cubicBezTo>
                    <a:pt x="10552176" y="0"/>
                    <a:pt x="10801731" y="248285"/>
                    <a:pt x="10801731" y="554736"/>
                  </a:cubicBezTo>
                  <a:lnTo>
                    <a:pt x="10782681" y="554736"/>
                  </a:lnTo>
                  <a:lnTo>
                    <a:pt x="10801731" y="554736"/>
                  </a:lnTo>
                  <a:lnTo>
                    <a:pt x="10801731" y="4126611"/>
                  </a:lnTo>
                  <a:lnTo>
                    <a:pt x="10782681" y="4126611"/>
                  </a:lnTo>
                  <a:lnTo>
                    <a:pt x="10801731" y="4126611"/>
                  </a:lnTo>
                  <a:cubicBezTo>
                    <a:pt x="10801731" y="4433062"/>
                    <a:pt x="10552176" y="4681347"/>
                    <a:pt x="10244455" y="4681347"/>
                  </a:cubicBezTo>
                  <a:lnTo>
                    <a:pt x="10244455" y="4662297"/>
                  </a:lnTo>
                  <a:lnTo>
                    <a:pt x="10244455" y="4681347"/>
                  </a:lnTo>
                  <a:lnTo>
                    <a:pt x="557276" y="4681347"/>
                  </a:lnTo>
                  <a:lnTo>
                    <a:pt x="557276" y="4662297"/>
                  </a:lnTo>
                  <a:lnTo>
                    <a:pt x="557276" y="4681347"/>
                  </a:lnTo>
                  <a:cubicBezTo>
                    <a:pt x="249555" y="4681347"/>
                    <a:pt x="0" y="4433062"/>
                    <a:pt x="0" y="4126611"/>
                  </a:cubicBezTo>
                  <a:lnTo>
                    <a:pt x="0" y="554736"/>
                  </a:lnTo>
                  <a:lnTo>
                    <a:pt x="19050" y="554736"/>
                  </a:lnTo>
                  <a:lnTo>
                    <a:pt x="0" y="554736"/>
                  </a:lnTo>
                  <a:moveTo>
                    <a:pt x="38100" y="554736"/>
                  </a:moveTo>
                  <a:lnTo>
                    <a:pt x="38100" y="4126611"/>
                  </a:lnTo>
                  <a:lnTo>
                    <a:pt x="19050" y="4126611"/>
                  </a:lnTo>
                  <a:lnTo>
                    <a:pt x="38100" y="4126611"/>
                  </a:lnTo>
                  <a:cubicBezTo>
                    <a:pt x="38100" y="4411853"/>
                    <a:pt x="270383" y="4643247"/>
                    <a:pt x="557276" y="4643247"/>
                  </a:cubicBezTo>
                  <a:lnTo>
                    <a:pt x="10244455" y="4643247"/>
                  </a:lnTo>
                  <a:cubicBezTo>
                    <a:pt x="10531222" y="4643247"/>
                    <a:pt x="10763631" y="4411853"/>
                    <a:pt x="10763631" y="4126611"/>
                  </a:cubicBezTo>
                  <a:lnTo>
                    <a:pt x="10763631" y="554736"/>
                  </a:lnTo>
                  <a:cubicBezTo>
                    <a:pt x="10763631" y="269494"/>
                    <a:pt x="10531348" y="38100"/>
                    <a:pt x="10244455" y="38100"/>
                  </a:cubicBezTo>
                  <a:lnTo>
                    <a:pt x="557276" y="38100"/>
                  </a:lnTo>
                  <a:lnTo>
                    <a:pt x="557276" y="19050"/>
                  </a:lnTo>
                  <a:lnTo>
                    <a:pt x="557276" y="38100"/>
                  </a:lnTo>
                  <a:cubicBezTo>
                    <a:pt x="270383" y="38100"/>
                    <a:pt x="38100" y="269494"/>
                    <a:pt x="38100" y="554736"/>
                  </a:cubicBezTo>
                  <a:close/>
                </a:path>
              </a:pathLst>
            </a:custGeom>
            <a:solidFill>
              <a:srgbClr val="091231"/>
            </a:solidFill>
            <a:ln w="12700">
              <a:solidFill>
                <a:srgbClr val="000000"/>
              </a:solidFill>
            </a:ln>
          </p:spPr>
        </p:sp>
      </p:grpSp>
      <p:grpSp>
        <p:nvGrpSpPr>
          <p:cNvPr id="34" name="Group 34"/>
          <p:cNvGrpSpPr/>
          <p:nvPr/>
        </p:nvGrpSpPr>
        <p:grpSpPr>
          <a:xfrm>
            <a:off x="9574114" y="5634186"/>
            <a:ext cx="803523" cy="803522"/>
            <a:chOff x="0" y="0"/>
            <a:chExt cx="1071363" cy="1071363"/>
          </a:xfrm>
        </p:grpSpPr>
        <p:sp>
          <p:nvSpPr>
            <p:cNvPr id="35" name="Freeform 35"/>
            <p:cNvSpPr/>
            <p:nvPr/>
          </p:nvSpPr>
          <p:spPr>
            <a:xfrm>
              <a:off x="0" y="0"/>
              <a:ext cx="1071372" cy="1071372"/>
            </a:xfrm>
            <a:custGeom>
              <a:avLst/>
              <a:gdLst/>
              <a:ahLst/>
              <a:cxnLst/>
              <a:rect l="l" t="t" r="r" b="b"/>
              <a:pathLst>
                <a:path w="1071372" h="1071372">
                  <a:moveTo>
                    <a:pt x="0" y="535686"/>
                  </a:moveTo>
                  <a:cubicBezTo>
                    <a:pt x="0" y="239776"/>
                    <a:pt x="239776" y="0"/>
                    <a:pt x="535686" y="0"/>
                  </a:cubicBezTo>
                  <a:cubicBezTo>
                    <a:pt x="831596" y="0"/>
                    <a:pt x="1071372" y="239776"/>
                    <a:pt x="1071372" y="535686"/>
                  </a:cubicBezTo>
                  <a:cubicBezTo>
                    <a:pt x="1071372" y="831596"/>
                    <a:pt x="831469" y="1071372"/>
                    <a:pt x="535686" y="1071372"/>
                  </a:cubicBezTo>
                  <a:cubicBezTo>
                    <a:pt x="239903" y="1071372"/>
                    <a:pt x="0" y="831469"/>
                    <a:pt x="0" y="535686"/>
                  </a:cubicBezTo>
                  <a:close/>
                </a:path>
              </a:pathLst>
            </a:custGeom>
            <a:solidFill>
              <a:srgbClr val="091231"/>
            </a:solidFill>
            <a:ln w="12700">
              <a:solidFill>
                <a:srgbClr val="000000"/>
              </a:solidFill>
            </a:ln>
          </p:spPr>
        </p:sp>
      </p:grpSp>
      <p:sp>
        <p:nvSpPr>
          <p:cNvPr id="36" name="Freeform 36" descr="preencoded.png"/>
          <p:cNvSpPr/>
          <p:nvPr/>
        </p:nvSpPr>
        <p:spPr>
          <a:xfrm>
            <a:off x="9795122" y="5855196"/>
            <a:ext cx="361504" cy="361504"/>
          </a:xfrm>
          <a:custGeom>
            <a:avLst/>
            <a:gdLst/>
            <a:ahLst/>
            <a:cxnLst/>
            <a:rect l="l" t="t" r="r" b="b"/>
            <a:pathLst>
              <a:path w="361504" h="361504">
                <a:moveTo>
                  <a:pt x="0" y="0"/>
                </a:moveTo>
                <a:lnTo>
                  <a:pt x="361504" y="0"/>
                </a:lnTo>
                <a:lnTo>
                  <a:pt x="361504" y="361504"/>
                </a:lnTo>
                <a:lnTo>
                  <a:pt x="0" y="361504"/>
                </a:lnTo>
                <a:lnTo>
                  <a:pt x="0" y="0"/>
                </a:lnTo>
                <a:close/>
              </a:path>
            </a:pathLst>
          </a:custGeom>
          <a:blipFill>
            <a:blip r:embed="rId10">
              <a:extLst>
                <a:ext uri="{96DAC541-7B7A-43D3-8B79-37D633B846F1}">
                  <asvg:svgBlip xmlns:asvg="http://schemas.microsoft.com/office/drawing/2016/SVG/main" r:embed="rId11"/>
                </a:ext>
              </a:extLst>
            </a:blip>
            <a:stretch>
              <a:fillRect t="-10526" b="-10526"/>
            </a:stretch>
          </a:blipFill>
        </p:spPr>
      </p:sp>
      <p:sp>
        <p:nvSpPr>
          <p:cNvPr id="37" name="TextBox 37"/>
          <p:cNvSpPr txBox="1"/>
          <p:nvPr/>
        </p:nvSpPr>
        <p:spPr>
          <a:xfrm>
            <a:off x="9574114" y="6658726"/>
            <a:ext cx="3608486" cy="346441"/>
          </a:xfrm>
          <a:prstGeom prst="rect">
            <a:avLst/>
          </a:prstGeom>
        </p:spPr>
        <p:txBody>
          <a:bodyPr wrap="square" lIns="0" tIns="0" rIns="0" bIns="0" rtlCol="0" anchor="t">
            <a:spAutoFit/>
          </a:bodyPr>
          <a:lstStyle/>
          <a:p>
            <a:pPr algn="l">
              <a:lnSpc>
                <a:spcPts val="2875"/>
              </a:lnSpc>
            </a:pPr>
            <a:r>
              <a:rPr lang="en-US" sz="2312" b="1" dirty="0">
                <a:solidFill>
                  <a:srgbClr val="E0E4E6"/>
                </a:solidFill>
                <a:latin typeface="Arimo Bold"/>
                <a:ea typeface="Arimo Bold"/>
                <a:cs typeface="Arimo Bold"/>
                <a:sym typeface="Arimo Bold"/>
              </a:rPr>
              <a:t>Diverse Product Catalog</a:t>
            </a:r>
          </a:p>
        </p:txBody>
      </p:sp>
      <p:sp>
        <p:nvSpPr>
          <p:cNvPr id="38" name="TextBox 38"/>
          <p:cNvSpPr txBox="1"/>
          <p:nvPr/>
        </p:nvSpPr>
        <p:spPr>
          <a:xfrm>
            <a:off x="9574114" y="7152383"/>
            <a:ext cx="7480101" cy="1371600"/>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The business handles thousands of monthly orders across different categories such as </a:t>
            </a:r>
            <a:r>
              <a:rPr lang="en-US" sz="2062" b="1">
                <a:solidFill>
                  <a:srgbClr val="E0E4E6"/>
                </a:solidFill>
                <a:latin typeface="Barlow Bold"/>
                <a:ea typeface="Barlow Bold"/>
                <a:cs typeface="Barlow Bold"/>
                <a:sym typeface="Barlow Bold"/>
              </a:rPr>
              <a:t>Sets, Kurtas, Western Dress, Tops</a:t>
            </a:r>
            <a:r>
              <a:rPr lang="en-US" sz="2062">
                <a:solidFill>
                  <a:srgbClr val="E0E4E6"/>
                </a:solidFill>
                <a:latin typeface="Barlow"/>
                <a:ea typeface="Barlow"/>
                <a:cs typeface="Barlow"/>
                <a:sym typeface="Barlow"/>
              </a:rPr>
              <a:t>, etc.</a:t>
            </a:r>
          </a:p>
        </p:txBody>
      </p:sp>
      <p:sp>
        <p:nvSpPr>
          <p:cNvPr id="39" name="TextBox 39"/>
          <p:cNvSpPr txBox="1"/>
          <p:nvPr/>
        </p:nvSpPr>
        <p:spPr>
          <a:xfrm>
            <a:off x="937469" y="9035803"/>
            <a:ext cx="16413064" cy="514350"/>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With rising order volumes, the company aims to optimize sales performance, customer experience, and operational efficiency.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69181" y="792361"/>
            <a:ext cx="15805994" cy="789832"/>
          </a:xfrm>
          <a:prstGeom prst="rect">
            <a:avLst/>
          </a:prstGeom>
        </p:spPr>
        <p:txBody>
          <a:bodyPr wrap="square" lIns="0" tIns="0" rIns="0" bIns="0" rtlCol="0" anchor="t">
            <a:spAutoFit/>
          </a:bodyPr>
          <a:lstStyle/>
          <a:p>
            <a:pPr algn="l">
              <a:lnSpc>
                <a:spcPts val="6625"/>
              </a:lnSpc>
            </a:pPr>
            <a:r>
              <a:rPr lang="en-US" sz="5312" b="1" dirty="0">
                <a:solidFill>
                  <a:srgbClr val="F0FCFF"/>
                </a:solidFill>
                <a:latin typeface="Arimo Bold"/>
                <a:ea typeface="Arimo Bold"/>
                <a:cs typeface="Arimo Bold"/>
                <a:sym typeface="Arimo Bold"/>
              </a:rPr>
              <a:t>E-Commerce Sales Analysis: Problem Statement</a:t>
            </a:r>
          </a:p>
        </p:txBody>
      </p:sp>
      <p:sp>
        <p:nvSpPr>
          <p:cNvPr id="7" name="TextBox 7"/>
          <p:cNvSpPr txBox="1"/>
          <p:nvPr/>
        </p:nvSpPr>
        <p:spPr>
          <a:xfrm>
            <a:off x="1069181" y="1765477"/>
            <a:ext cx="16914019" cy="1401025"/>
          </a:xfrm>
          <a:prstGeom prst="rect">
            <a:avLst/>
          </a:prstGeom>
        </p:spPr>
        <p:txBody>
          <a:bodyPr wrap="square" lIns="0" tIns="0" rIns="0" bIns="0" rtlCol="0" anchor="t">
            <a:spAutoFit/>
          </a:bodyPr>
          <a:lstStyle/>
          <a:p>
            <a:pPr algn="l">
              <a:lnSpc>
                <a:spcPts val="3812"/>
              </a:lnSpc>
            </a:pPr>
            <a:r>
              <a:rPr lang="en-US" sz="2375" dirty="0">
                <a:solidFill>
                  <a:srgbClr val="E0E4E6"/>
                </a:solidFill>
                <a:latin typeface="Barlow"/>
                <a:ea typeface="Barlow"/>
                <a:cs typeface="Barlow"/>
                <a:sym typeface="Barlow"/>
              </a:rPr>
              <a:t>Our objective is to analyze key aspects of our e-commerce operations across financial performance, customer behavior, logistics and fulfillment efficiency, product management, and customer satisfaction. By examining these five areas, we aim to uncover meaningful insights that support better decision-making, optimize business processes, and enhance overall customer experience</a:t>
            </a:r>
          </a:p>
        </p:txBody>
      </p:sp>
      <p:grpSp>
        <p:nvGrpSpPr>
          <p:cNvPr id="8" name="Group 8"/>
          <p:cNvGrpSpPr/>
          <p:nvPr/>
        </p:nvGrpSpPr>
        <p:grpSpPr>
          <a:xfrm>
            <a:off x="1050131" y="3601641"/>
            <a:ext cx="5217616" cy="2798861"/>
            <a:chOff x="0" y="0"/>
            <a:chExt cx="6956822" cy="3731815"/>
          </a:xfrm>
        </p:grpSpPr>
        <p:sp>
          <p:nvSpPr>
            <p:cNvPr id="9" name="Freeform 9"/>
            <p:cNvSpPr/>
            <p:nvPr/>
          </p:nvSpPr>
          <p:spPr>
            <a:xfrm>
              <a:off x="25400" y="25400"/>
              <a:ext cx="6906006" cy="3680968"/>
            </a:xfrm>
            <a:custGeom>
              <a:avLst/>
              <a:gdLst/>
              <a:ahLst/>
              <a:cxnLst/>
              <a:rect l="l" t="t" r="r" b="b"/>
              <a:pathLst>
                <a:path w="6906006" h="3680968">
                  <a:moveTo>
                    <a:pt x="0" y="243840"/>
                  </a:moveTo>
                  <a:cubicBezTo>
                    <a:pt x="0" y="109220"/>
                    <a:pt x="109855" y="0"/>
                    <a:pt x="245364" y="0"/>
                  </a:cubicBezTo>
                  <a:lnTo>
                    <a:pt x="6660642" y="0"/>
                  </a:lnTo>
                  <a:cubicBezTo>
                    <a:pt x="6796151" y="0"/>
                    <a:pt x="6906006" y="109220"/>
                    <a:pt x="6906006" y="243840"/>
                  </a:cubicBezTo>
                  <a:lnTo>
                    <a:pt x="6906006" y="3437128"/>
                  </a:lnTo>
                  <a:cubicBezTo>
                    <a:pt x="6906006" y="3571748"/>
                    <a:pt x="6796151" y="3680968"/>
                    <a:pt x="6660642" y="3680968"/>
                  </a:cubicBezTo>
                  <a:lnTo>
                    <a:pt x="245364" y="3680968"/>
                  </a:lnTo>
                  <a:cubicBezTo>
                    <a:pt x="109855" y="3680968"/>
                    <a:pt x="0" y="3571748"/>
                    <a:pt x="0" y="3437128"/>
                  </a:cubicBezTo>
                  <a:close/>
                </a:path>
              </a:pathLst>
            </a:custGeom>
            <a:solidFill>
              <a:srgbClr val="0A081B">
                <a:alpha val="56078"/>
              </a:srgbClr>
            </a:solidFill>
            <a:ln w="12700">
              <a:solidFill>
                <a:srgbClr val="000000"/>
              </a:solidFill>
            </a:ln>
          </p:spPr>
        </p:sp>
        <p:sp>
          <p:nvSpPr>
            <p:cNvPr id="10" name="Freeform 10"/>
            <p:cNvSpPr/>
            <p:nvPr/>
          </p:nvSpPr>
          <p:spPr>
            <a:xfrm>
              <a:off x="0" y="0"/>
              <a:ext cx="6956806" cy="3731768"/>
            </a:xfrm>
            <a:custGeom>
              <a:avLst/>
              <a:gdLst/>
              <a:ahLst/>
              <a:cxnLst/>
              <a:rect l="l" t="t" r="r" b="b"/>
              <a:pathLst>
                <a:path w="6956806" h="3731768">
                  <a:moveTo>
                    <a:pt x="0" y="269240"/>
                  </a:moveTo>
                  <a:cubicBezTo>
                    <a:pt x="0" y="120396"/>
                    <a:pt x="121412" y="0"/>
                    <a:pt x="270764" y="0"/>
                  </a:cubicBezTo>
                  <a:lnTo>
                    <a:pt x="6686042" y="0"/>
                  </a:lnTo>
                  <a:lnTo>
                    <a:pt x="6686042" y="25400"/>
                  </a:lnTo>
                  <a:lnTo>
                    <a:pt x="6686042" y="0"/>
                  </a:lnTo>
                  <a:cubicBezTo>
                    <a:pt x="6835394" y="0"/>
                    <a:pt x="6956806" y="120396"/>
                    <a:pt x="6956806" y="269240"/>
                  </a:cubicBezTo>
                  <a:lnTo>
                    <a:pt x="6931406" y="269240"/>
                  </a:lnTo>
                  <a:lnTo>
                    <a:pt x="6956806" y="269240"/>
                  </a:lnTo>
                  <a:lnTo>
                    <a:pt x="6956806" y="3462528"/>
                  </a:lnTo>
                  <a:lnTo>
                    <a:pt x="6931406" y="3462528"/>
                  </a:lnTo>
                  <a:lnTo>
                    <a:pt x="6956806" y="3462528"/>
                  </a:lnTo>
                  <a:cubicBezTo>
                    <a:pt x="6956806" y="3611372"/>
                    <a:pt x="6835394" y="3731768"/>
                    <a:pt x="6686042" y="3731768"/>
                  </a:cubicBezTo>
                  <a:lnTo>
                    <a:pt x="6686042" y="3706368"/>
                  </a:lnTo>
                  <a:lnTo>
                    <a:pt x="6686042" y="3731768"/>
                  </a:lnTo>
                  <a:lnTo>
                    <a:pt x="270764" y="3731768"/>
                  </a:lnTo>
                  <a:lnTo>
                    <a:pt x="270764" y="3706368"/>
                  </a:lnTo>
                  <a:lnTo>
                    <a:pt x="270764" y="3731768"/>
                  </a:lnTo>
                  <a:cubicBezTo>
                    <a:pt x="121412" y="3731768"/>
                    <a:pt x="0" y="3611372"/>
                    <a:pt x="0" y="3462528"/>
                  </a:cubicBezTo>
                  <a:lnTo>
                    <a:pt x="0" y="269240"/>
                  </a:lnTo>
                  <a:lnTo>
                    <a:pt x="25400" y="269240"/>
                  </a:lnTo>
                  <a:lnTo>
                    <a:pt x="0" y="269240"/>
                  </a:lnTo>
                  <a:moveTo>
                    <a:pt x="50800" y="269240"/>
                  </a:moveTo>
                  <a:lnTo>
                    <a:pt x="50800" y="3462528"/>
                  </a:lnTo>
                  <a:lnTo>
                    <a:pt x="25400" y="3462528"/>
                  </a:lnTo>
                  <a:lnTo>
                    <a:pt x="50800" y="3462528"/>
                  </a:lnTo>
                  <a:cubicBezTo>
                    <a:pt x="50800" y="3583051"/>
                    <a:pt x="149098" y="3680968"/>
                    <a:pt x="270764" y="3680968"/>
                  </a:cubicBezTo>
                  <a:lnTo>
                    <a:pt x="6686042" y="3680968"/>
                  </a:lnTo>
                  <a:cubicBezTo>
                    <a:pt x="6807708" y="3680968"/>
                    <a:pt x="6906006" y="3583051"/>
                    <a:pt x="6906006" y="3462528"/>
                  </a:cubicBezTo>
                  <a:lnTo>
                    <a:pt x="6906006" y="269240"/>
                  </a:lnTo>
                  <a:cubicBezTo>
                    <a:pt x="6906006" y="148717"/>
                    <a:pt x="6807708" y="50800"/>
                    <a:pt x="6686042" y="50800"/>
                  </a:cubicBezTo>
                  <a:lnTo>
                    <a:pt x="270764" y="50800"/>
                  </a:lnTo>
                  <a:lnTo>
                    <a:pt x="270764" y="25400"/>
                  </a:lnTo>
                  <a:lnTo>
                    <a:pt x="270764" y="50800"/>
                  </a:lnTo>
                  <a:cubicBezTo>
                    <a:pt x="149098" y="50800"/>
                    <a:pt x="50800" y="148717"/>
                    <a:pt x="50800" y="269240"/>
                  </a:cubicBezTo>
                  <a:close/>
                </a:path>
              </a:pathLst>
            </a:custGeom>
            <a:solidFill>
              <a:srgbClr val="16FFBB"/>
            </a:solidFill>
            <a:ln w="12700">
              <a:solidFill>
                <a:srgbClr val="000000"/>
              </a:solidFill>
            </a:ln>
          </p:spPr>
        </p:sp>
      </p:grpSp>
      <p:grpSp>
        <p:nvGrpSpPr>
          <p:cNvPr id="11" name="Group 11"/>
          <p:cNvGrpSpPr/>
          <p:nvPr/>
        </p:nvGrpSpPr>
        <p:grpSpPr>
          <a:xfrm>
            <a:off x="1031081" y="3620691"/>
            <a:ext cx="152400" cy="2760761"/>
            <a:chOff x="0" y="0"/>
            <a:chExt cx="203200" cy="3681015"/>
          </a:xfrm>
        </p:grpSpPr>
        <p:sp>
          <p:nvSpPr>
            <p:cNvPr id="12" name="Freeform 12"/>
            <p:cNvSpPr/>
            <p:nvPr/>
          </p:nvSpPr>
          <p:spPr>
            <a:xfrm>
              <a:off x="0" y="0"/>
              <a:ext cx="203200" cy="3680968"/>
            </a:xfrm>
            <a:custGeom>
              <a:avLst/>
              <a:gdLst/>
              <a:ahLst/>
              <a:cxnLst/>
              <a:rect l="l" t="t" r="r" b="b"/>
              <a:pathLst>
                <a:path w="203200" h="3680968">
                  <a:moveTo>
                    <a:pt x="0" y="101600"/>
                  </a:moveTo>
                  <a:cubicBezTo>
                    <a:pt x="0" y="45466"/>
                    <a:pt x="45466" y="0"/>
                    <a:pt x="101600" y="0"/>
                  </a:cubicBezTo>
                  <a:cubicBezTo>
                    <a:pt x="157734" y="0"/>
                    <a:pt x="203200" y="45466"/>
                    <a:pt x="203200" y="101600"/>
                  </a:cubicBezTo>
                  <a:lnTo>
                    <a:pt x="203200" y="3579368"/>
                  </a:lnTo>
                  <a:cubicBezTo>
                    <a:pt x="203200" y="3635502"/>
                    <a:pt x="157734" y="3680968"/>
                    <a:pt x="101600" y="3680968"/>
                  </a:cubicBezTo>
                  <a:cubicBezTo>
                    <a:pt x="45466" y="3680968"/>
                    <a:pt x="0" y="3635502"/>
                    <a:pt x="0" y="3579368"/>
                  </a:cubicBezTo>
                  <a:close/>
                </a:path>
              </a:pathLst>
            </a:custGeom>
            <a:solidFill>
              <a:srgbClr val="16FFBB"/>
            </a:solidFill>
            <a:ln w="12700">
              <a:solidFill>
                <a:srgbClr val="000000"/>
              </a:solidFill>
            </a:ln>
          </p:spPr>
        </p:sp>
      </p:grpSp>
      <p:sp>
        <p:nvSpPr>
          <p:cNvPr id="13" name="TextBox 13"/>
          <p:cNvSpPr txBox="1"/>
          <p:nvPr/>
        </p:nvSpPr>
        <p:spPr>
          <a:xfrm>
            <a:off x="1526976" y="3926086"/>
            <a:ext cx="3394322" cy="462409"/>
          </a:xfrm>
          <a:prstGeom prst="rect">
            <a:avLst/>
          </a:prstGeom>
        </p:spPr>
        <p:txBody>
          <a:bodyPr lIns="0" tIns="0" rIns="0" bIns="0" rtlCol="0" anchor="t">
            <a:spAutoFit/>
          </a:bodyPr>
          <a:lstStyle/>
          <a:p>
            <a:pPr algn="l">
              <a:lnSpc>
                <a:spcPts val="3312"/>
              </a:lnSpc>
            </a:pPr>
            <a:r>
              <a:rPr lang="en-US" sz="2625" b="1">
                <a:solidFill>
                  <a:srgbClr val="E0E4E6"/>
                </a:solidFill>
                <a:latin typeface="Arimo Bold"/>
                <a:ea typeface="Arimo Bold"/>
                <a:cs typeface="Arimo Bold"/>
                <a:sym typeface="Arimo Bold"/>
              </a:rPr>
              <a:t>Identify Key Drivers</a:t>
            </a:r>
          </a:p>
        </p:txBody>
      </p:sp>
      <p:sp>
        <p:nvSpPr>
          <p:cNvPr id="14" name="TextBox 14"/>
          <p:cNvSpPr txBox="1"/>
          <p:nvPr/>
        </p:nvSpPr>
        <p:spPr>
          <a:xfrm>
            <a:off x="1526976" y="4466927"/>
            <a:ext cx="4378226" cy="1571030"/>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Uncover the primary factors influencing sales and revenue performance.</a:t>
            </a:r>
          </a:p>
        </p:txBody>
      </p:sp>
      <p:grpSp>
        <p:nvGrpSpPr>
          <p:cNvPr id="15" name="Group 15"/>
          <p:cNvGrpSpPr/>
          <p:nvPr/>
        </p:nvGrpSpPr>
        <p:grpSpPr>
          <a:xfrm>
            <a:off x="6535042" y="3601641"/>
            <a:ext cx="5217765" cy="2798861"/>
            <a:chOff x="0" y="0"/>
            <a:chExt cx="6957020" cy="3731815"/>
          </a:xfrm>
        </p:grpSpPr>
        <p:sp>
          <p:nvSpPr>
            <p:cNvPr id="16" name="Freeform 16"/>
            <p:cNvSpPr/>
            <p:nvPr/>
          </p:nvSpPr>
          <p:spPr>
            <a:xfrm>
              <a:off x="25400" y="25400"/>
              <a:ext cx="6906133" cy="3680968"/>
            </a:xfrm>
            <a:custGeom>
              <a:avLst/>
              <a:gdLst/>
              <a:ahLst/>
              <a:cxnLst/>
              <a:rect l="l" t="t" r="r" b="b"/>
              <a:pathLst>
                <a:path w="6906133" h="3680968">
                  <a:moveTo>
                    <a:pt x="0" y="243840"/>
                  </a:moveTo>
                  <a:cubicBezTo>
                    <a:pt x="0" y="109220"/>
                    <a:pt x="109855" y="0"/>
                    <a:pt x="245364" y="0"/>
                  </a:cubicBezTo>
                  <a:lnTo>
                    <a:pt x="6660769" y="0"/>
                  </a:lnTo>
                  <a:cubicBezTo>
                    <a:pt x="6796277" y="0"/>
                    <a:pt x="6906133" y="109220"/>
                    <a:pt x="6906133" y="243840"/>
                  </a:cubicBezTo>
                  <a:lnTo>
                    <a:pt x="6906133" y="3437128"/>
                  </a:lnTo>
                  <a:cubicBezTo>
                    <a:pt x="6906133" y="3571748"/>
                    <a:pt x="6796277" y="3680968"/>
                    <a:pt x="6660769" y="3680968"/>
                  </a:cubicBezTo>
                  <a:lnTo>
                    <a:pt x="245364" y="3680968"/>
                  </a:lnTo>
                  <a:cubicBezTo>
                    <a:pt x="109855" y="3680968"/>
                    <a:pt x="0" y="3571748"/>
                    <a:pt x="0" y="3437128"/>
                  </a:cubicBezTo>
                  <a:close/>
                </a:path>
              </a:pathLst>
            </a:custGeom>
            <a:solidFill>
              <a:srgbClr val="0A081B">
                <a:alpha val="56078"/>
              </a:srgbClr>
            </a:solidFill>
            <a:ln w="12700">
              <a:solidFill>
                <a:srgbClr val="000000"/>
              </a:solidFill>
            </a:ln>
          </p:spPr>
        </p:sp>
        <p:sp>
          <p:nvSpPr>
            <p:cNvPr id="17" name="Freeform 17"/>
            <p:cNvSpPr/>
            <p:nvPr/>
          </p:nvSpPr>
          <p:spPr>
            <a:xfrm>
              <a:off x="0" y="0"/>
              <a:ext cx="6956933" cy="3731768"/>
            </a:xfrm>
            <a:custGeom>
              <a:avLst/>
              <a:gdLst/>
              <a:ahLst/>
              <a:cxnLst/>
              <a:rect l="l" t="t" r="r" b="b"/>
              <a:pathLst>
                <a:path w="6956933" h="3731768">
                  <a:moveTo>
                    <a:pt x="0" y="269240"/>
                  </a:moveTo>
                  <a:cubicBezTo>
                    <a:pt x="0" y="120396"/>
                    <a:pt x="121412" y="0"/>
                    <a:pt x="270764" y="0"/>
                  </a:cubicBezTo>
                  <a:lnTo>
                    <a:pt x="6686169" y="0"/>
                  </a:lnTo>
                  <a:lnTo>
                    <a:pt x="6686169" y="25400"/>
                  </a:lnTo>
                  <a:lnTo>
                    <a:pt x="6686169" y="0"/>
                  </a:lnTo>
                  <a:cubicBezTo>
                    <a:pt x="6835521" y="0"/>
                    <a:pt x="6956933" y="120396"/>
                    <a:pt x="6956933" y="269240"/>
                  </a:cubicBezTo>
                  <a:lnTo>
                    <a:pt x="6931533" y="269240"/>
                  </a:lnTo>
                  <a:lnTo>
                    <a:pt x="6956933" y="269240"/>
                  </a:lnTo>
                  <a:lnTo>
                    <a:pt x="6956933" y="3462528"/>
                  </a:lnTo>
                  <a:lnTo>
                    <a:pt x="6931533" y="3462528"/>
                  </a:lnTo>
                  <a:lnTo>
                    <a:pt x="6956933" y="3462528"/>
                  </a:lnTo>
                  <a:cubicBezTo>
                    <a:pt x="6956933" y="3611372"/>
                    <a:pt x="6835521" y="3731768"/>
                    <a:pt x="6686169" y="3731768"/>
                  </a:cubicBezTo>
                  <a:lnTo>
                    <a:pt x="6686169" y="3706368"/>
                  </a:lnTo>
                  <a:lnTo>
                    <a:pt x="6686169" y="3731768"/>
                  </a:lnTo>
                  <a:lnTo>
                    <a:pt x="270764" y="3731768"/>
                  </a:lnTo>
                  <a:lnTo>
                    <a:pt x="270764" y="3706368"/>
                  </a:lnTo>
                  <a:lnTo>
                    <a:pt x="270764" y="3731768"/>
                  </a:lnTo>
                  <a:cubicBezTo>
                    <a:pt x="121412" y="3731768"/>
                    <a:pt x="0" y="3611372"/>
                    <a:pt x="0" y="3462528"/>
                  </a:cubicBezTo>
                  <a:lnTo>
                    <a:pt x="0" y="269240"/>
                  </a:lnTo>
                  <a:lnTo>
                    <a:pt x="25400" y="269240"/>
                  </a:lnTo>
                  <a:lnTo>
                    <a:pt x="0" y="269240"/>
                  </a:lnTo>
                  <a:moveTo>
                    <a:pt x="50800" y="269240"/>
                  </a:moveTo>
                  <a:lnTo>
                    <a:pt x="50800" y="3462528"/>
                  </a:lnTo>
                  <a:lnTo>
                    <a:pt x="25400" y="3462528"/>
                  </a:lnTo>
                  <a:lnTo>
                    <a:pt x="50800" y="3462528"/>
                  </a:lnTo>
                  <a:cubicBezTo>
                    <a:pt x="50800" y="3583051"/>
                    <a:pt x="149098" y="3680968"/>
                    <a:pt x="270764" y="3680968"/>
                  </a:cubicBezTo>
                  <a:lnTo>
                    <a:pt x="6686169" y="3680968"/>
                  </a:lnTo>
                  <a:cubicBezTo>
                    <a:pt x="6807835" y="3680968"/>
                    <a:pt x="6906133" y="3583051"/>
                    <a:pt x="6906133" y="3462528"/>
                  </a:cubicBezTo>
                  <a:lnTo>
                    <a:pt x="6906133" y="269240"/>
                  </a:lnTo>
                  <a:cubicBezTo>
                    <a:pt x="6906133" y="148717"/>
                    <a:pt x="6807835" y="50800"/>
                    <a:pt x="6686169" y="50800"/>
                  </a:cubicBezTo>
                  <a:lnTo>
                    <a:pt x="270764" y="50800"/>
                  </a:lnTo>
                  <a:lnTo>
                    <a:pt x="270764" y="25400"/>
                  </a:lnTo>
                  <a:lnTo>
                    <a:pt x="270764" y="50800"/>
                  </a:lnTo>
                  <a:cubicBezTo>
                    <a:pt x="149098" y="50800"/>
                    <a:pt x="50800" y="148717"/>
                    <a:pt x="50800" y="269240"/>
                  </a:cubicBezTo>
                  <a:close/>
                </a:path>
              </a:pathLst>
            </a:custGeom>
            <a:solidFill>
              <a:srgbClr val="29DDDA"/>
            </a:solidFill>
            <a:ln w="12700">
              <a:solidFill>
                <a:srgbClr val="000000"/>
              </a:solidFill>
            </a:ln>
          </p:spPr>
        </p:sp>
      </p:grpSp>
      <p:grpSp>
        <p:nvGrpSpPr>
          <p:cNvPr id="18" name="Group 18"/>
          <p:cNvGrpSpPr/>
          <p:nvPr/>
        </p:nvGrpSpPr>
        <p:grpSpPr>
          <a:xfrm>
            <a:off x="6515992" y="3620691"/>
            <a:ext cx="152400" cy="2760761"/>
            <a:chOff x="0" y="0"/>
            <a:chExt cx="203200" cy="3681015"/>
          </a:xfrm>
        </p:grpSpPr>
        <p:sp>
          <p:nvSpPr>
            <p:cNvPr id="19" name="Freeform 19"/>
            <p:cNvSpPr/>
            <p:nvPr/>
          </p:nvSpPr>
          <p:spPr>
            <a:xfrm>
              <a:off x="0" y="0"/>
              <a:ext cx="203200" cy="3680968"/>
            </a:xfrm>
            <a:custGeom>
              <a:avLst/>
              <a:gdLst/>
              <a:ahLst/>
              <a:cxnLst/>
              <a:rect l="l" t="t" r="r" b="b"/>
              <a:pathLst>
                <a:path w="203200" h="3680968">
                  <a:moveTo>
                    <a:pt x="0" y="101600"/>
                  </a:moveTo>
                  <a:cubicBezTo>
                    <a:pt x="0" y="45466"/>
                    <a:pt x="45466" y="0"/>
                    <a:pt x="101600" y="0"/>
                  </a:cubicBezTo>
                  <a:cubicBezTo>
                    <a:pt x="157734" y="0"/>
                    <a:pt x="203200" y="45466"/>
                    <a:pt x="203200" y="101600"/>
                  </a:cubicBezTo>
                  <a:lnTo>
                    <a:pt x="203200" y="3579368"/>
                  </a:lnTo>
                  <a:cubicBezTo>
                    <a:pt x="203200" y="3635502"/>
                    <a:pt x="157734" y="3680968"/>
                    <a:pt x="101600" y="3680968"/>
                  </a:cubicBezTo>
                  <a:cubicBezTo>
                    <a:pt x="45466" y="3680968"/>
                    <a:pt x="0" y="3635502"/>
                    <a:pt x="0" y="3579368"/>
                  </a:cubicBezTo>
                  <a:close/>
                </a:path>
              </a:pathLst>
            </a:custGeom>
            <a:solidFill>
              <a:srgbClr val="29DDDA"/>
            </a:solidFill>
            <a:ln w="12700">
              <a:solidFill>
                <a:srgbClr val="000000"/>
              </a:solidFill>
            </a:ln>
          </p:spPr>
        </p:sp>
      </p:grpSp>
      <p:sp>
        <p:nvSpPr>
          <p:cNvPr id="20" name="TextBox 20"/>
          <p:cNvSpPr txBox="1"/>
          <p:nvPr/>
        </p:nvSpPr>
        <p:spPr>
          <a:xfrm>
            <a:off x="7011889" y="3889624"/>
            <a:ext cx="4157673" cy="394019"/>
          </a:xfrm>
          <a:prstGeom prst="rect">
            <a:avLst/>
          </a:prstGeom>
        </p:spPr>
        <p:txBody>
          <a:bodyPr wrap="square" lIns="0" tIns="0" rIns="0" bIns="0" rtlCol="0" anchor="t">
            <a:spAutoFit/>
          </a:bodyPr>
          <a:lstStyle/>
          <a:p>
            <a:pPr algn="l">
              <a:lnSpc>
                <a:spcPts val="3312"/>
              </a:lnSpc>
            </a:pPr>
            <a:r>
              <a:rPr lang="en-US" sz="2625" b="1" dirty="0">
                <a:solidFill>
                  <a:srgbClr val="E0E4E6"/>
                </a:solidFill>
                <a:latin typeface="Arimo Bold"/>
                <a:ea typeface="Arimo Bold"/>
                <a:cs typeface="Arimo Bold"/>
                <a:sym typeface="Arimo Bold"/>
              </a:rPr>
              <a:t>Locate Top Contributors</a:t>
            </a:r>
          </a:p>
        </p:txBody>
      </p:sp>
      <p:sp>
        <p:nvSpPr>
          <p:cNvPr id="21" name="TextBox 21"/>
          <p:cNvSpPr txBox="1"/>
          <p:nvPr/>
        </p:nvSpPr>
        <p:spPr>
          <a:xfrm>
            <a:off x="7011889" y="4466927"/>
            <a:ext cx="4378375" cy="1571030"/>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Pinpoint the most impactful locations, customers, and product categories.</a:t>
            </a:r>
          </a:p>
        </p:txBody>
      </p:sp>
      <p:grpSp>
        <p:nvGrpSpPr>
          <p:cNvPr id="22" name="Group 22"/>
          <p:cNvGrpSpPr/>
          <p:nvPr/>
        </p:nvGrpSpPr>
        <p:grpSpPr>
          <a:xfrm>
            <a:off x="12020104" y="3601641"/>
            <a:ext cx="5217616" cy="2798861"/>
            <a:chOff x="0" y="0"/>
            <a:chExt cx="6956822" cy="3731815"/>
          </a:xfrm>
        </p:grpSpPr>
        <p:sp>
          <p:nvSpPr>
            <p:cNvPr id="23" name="Freeform 23"/>
            <p:cNvSpPr/>
            <p:nvPr/>
          </p:nvSpPr>
          <p:spPr>
            <a:xfrm>
              <a:off x="25400" y="25400"/>
              <a:ext cx="6906006" cy="3680968"/>
            </a:xfrm>
            <a:custGeom>
              <a:avLst/>
              <a:gdLst/>
              <a:ahLst/>
              <a:cxnLst/>
              <a:rect l="l" t="t" r="r" b="b"/>
              <a:pathLst>
                <a:path w="6906006" h="3680968">
                  <a:moveTo>
                    <a:pt x="0" y="243840"/>
                  </a:moveTo>
                  <a:cubicBezTo>
                    <a:pt x="0" y="109220"/>
                    <a:pt x="109855" y="0"/>
                    <a:pt x="245364" y="0"/>
                  </a:cubicBezTo>
                  <a:lnTo>
                    <a:pt x="6660642" y="0"/>
                  </a:lnTo>
                  <a:cubicBezTo>
                    <a:pt x="6796151" y="0"/>
                    <a:pt x="6906006" y="109220"/>
                    <a:pt x="6906006" y="243840"/>
                  </a:cubicBezTo>
                  <a:lnTo>
                    <a:pt x="6906006" y="3437128"/>
                  </a:lnTo>
                  <a:cubicBezTo>
                    <a:pt x="6906006" y="3571748"/>
                    <a:pt x="6796151" y="3680968"/>
                    <a:pt x="6660642" y="3680968"/>
                  </a:cubicBezTo>
                  <a:lnTo>
                    <a:pt x="245364" y="3680968"/>
                  </a:lnTo>
                  <a:cubicBezTo>
                    <a:pt x="109855" y="3680968"/>
                    <a:pt x="0" y="3571748"/>
                    <a:pt x="0" y="3437128"/>
                  </a:cubicBezTo>
                  <a:close/>
                </a:path>
              </a:pathLst>
            </a:custGeom>
            <a:solidFill>
              <a:srgbClr val="0A081B">
                <a:alpha val="56078"/>
              </a:srgbClr>
            </a:solidFill>
            <a:ln w="12700">
              <a:solidFill>
                <a:srgbClr val="000000"/>
              </a:solidFill>
            </a:ln>
          </p:spPr>
        </p:sp>
        <p:sp>
          <p:nvSpPr>
            <p:cNvPr id="24" name="Freeform 24"/>
            <p:cNvSpPr/>
            <p:nvPr/>
          </p:nvSpPr>
          <p:spPr>
            <a:xfrm>
              <a:off x="0" y="0"/>
              <a:ext cx="6956806" cy="3731768"/>
            </a:xfrm>
            <a:custGeom>
              <a:avLst/>
              <a:gdLst/>
              <a:ahLst/>
              <a:cxnLst/>
              <a:rect l="l" t="t" r="r" b="b"/>
              <a:pathLst>
                <a:path w="6956806" h="3731768">
                  <a:moveTo>
                    <a:pt x="0" y="269240"/>
                  </a:moveTo>
                  <a:cubicBezTo>
                    <a:pt x="0" y="120396"/>
                    <a:pt x="121412" y="0"/>
                    <a:pt x="270764" y="0"/>
                  </a:cubicBezTo>
                  <a:lnTo>
                    <a:pt x="6686042" y="0"/>
                  </a:lnTo>
                  <a:lnTo>
                    <a:pt x="6686042" y="25400"/>
                  </a:lnTo>
                  <a:lnTo>
                    <a:pt x="6686042" y="0"/>
                  </a:lnTo>
                  <a:cubicBezTo>
                    <a:pt x="6835394" y="0"/>
                    <a:pt x="6956806" y="120396"/>
                    <a:pt x="6956806" y="269240"/>
                  </a:cubicBezTo>
                  <a:lnTo>
                    <a:pt x="6931406" y="269240"/>
                  </a:lnTo>
                  <a:lnTo>
                    <a:pt x="6956806" y="269240"/>
                  </a:lnTo>
                  <a:lnTo>
                    <a:pt x="6956806" y="3462528"/>
                  </a:lnTo>
                  <a:lnTo>
                    <a:pt x="6931406" y="3462528"/>
                  </a:lnTo>
                  <a:lnTo>
                    <a:pt x="6956806" y="3462528"/>
                  </a:lnTo>
                  <a:cubicBezTo>
                    <a:pt x="6956806" y="3611372"/>
                    <a:pt x="6835394" y="3731768"/>
                    <a:pt x="6686042" y="3731768"/>
                  </a:cubicBezTo>
                  <a:lnTo>
                    <a:pt x="6686042" y="3706368"/>
                  </a:lnTo>
                  <a:lnTo>
                    <a:pt x="6686042" y="3731768"/>
                  </a:lnTo>
                  <a:lnTo>
                    <a:pt x="270764" y="3731768"/>
                  </a:lnTo>
                  <a:lnTo>
                    <a:pt x="270764" y="3706368"/>
                  </a:lnTo>
                  <a:lnTo>
                    <a:pt x="270764" y="3731768"/>
                  </a:lnTo>
                  <a:cubicBezTo>
                    <a:pt x="121412" y="3731768"/>
                    <a:pt x="0" y="3611372"/>
                    <a:pt x="0" y="3462528"/>
                  </a:cubicBezTo>
                  <a:lnTo>
                    <a:pt x="0" y="269240"/>
                  </a:lnTo>
                  <a:lnTo>
                    <a:pt x="25400" y="269240"/>
                  </a:lnTo>
                  <a:lnTo>
                    <a:pt x="0" y="269240"/>
                  </a:lnTo>
                  <a:moveTo>
                    <a:pt x="50800" y="269240"/>
                  </a:moveTo>
                  <a:lnTo>
                    <a:pt x="50800" y="3462528"/>
                  </a:lnTo>
                  <a:lnTo>
                    <a:pt x="25400" y="3462528"/>
                  </a:lnTo>
                  <a:lnTo>
                    <a:pt x="50800" y="3462528"/>
                  </a:lnTo>
                  <a:cubicBezTo>
                    <a:pt x="50800" y="3583051"/>
                    <a:pt x="149098" y="3680968"/>
                    <a:pt x="270764" y="3680968"/>
                  </a:cubicBezTo>
                  <a:lnTo>
                    <a:pt x="6686042" y="3680968"/>
                  </a:lnTo>
                  <a:cubicBezTo>
                    <a:pt x="6807708" y="3680968"/>
                    <a:pt x="6906006" y="3583051"/>
                    <a:pt x="6906006" y="3462528"/>
                  </a:cubicBezTo>
                  <a:lnTo>
                    <a:pt x="6906006" y="269240"/>
                  </a:lnTo>
                  <a:cubicBezTo>
                    <a:pt x="6906006" y="148717"/>
                    <a:pt x="6807708" y="50800"/>
                    <a:pt x="6686042" y="50800"/>
                  </a:cubicBezTo>
                  <a:lnTo>
                    <a:pt x="270764" y="50800"/>
                  </a:lnTo>
                  <a:lnTo>
                    <a:pt x="270764" y="25400"/>
                  </a:lnTo>
                  <a:lnTo>
                    <a:pt x="270764" y="50800"/>
                  </a:lnTo>
                  <a:cubicBezTo>
                    <a:pt x="149098" y="50800"/>
                    <a:pt x="50800" y="148717"/>
                    <a:pt x="50800" y="269240"/>
                  </a:cubicBezTo>
                  <a:close/>
                </a:path>
              </a:pathLst>
            </a:custGeom>
            <a:solidFill>
              <a:srgbClr val="37A7E7"/>
            </a:solidFill>
            <a:ln w="12700">
              <a:solidFill>
                <a:srgbClr val="000000"/>
              </a:solidFill>
            </a:ln>
          </p:spPr>
        </p:sp>
      </p:grpSp>
      <p:grpSp>
        <p:nvGrpSpPr>
          <p:cNvPr id="25" name="Group 25"/>
          <p:cNvGrpSpPr/>
          <p:nvPr/>
        </p:nvGrpSpPr>
        <p:grpSpPr>
          <a:xfrm>
            <a:off x="12001054" y="3620691"/>
            <a:ext cx="152400" cy="2760761"/>
            <a:chOff x="0" y="0"/>
            <a:chExt cx="203200" cy="3681015"/>
          </a:xfrm>
        </p:grpSpPr>
        <p:sp>
          <p:nvSpPr>
            <p:cNvPr id="26" name="Freeform 26"/>
            <p:cNvSpPr/>
            <p:nvPr/>
          </p:nvSpPr>
          <p:spPr>
            <a:xfrm>
              <a:off x="0" y="0"/>
              <a:ext cx="203200" cy="3680968"/>
            </a:xfrm>
            <a:custGeom>
              <a:avLst/>
              <a:gdLst/>
              <a:ahLst/>
              <a:cxnLst/>
              <a:rect l="l" t="t" r="r" b="b"/>
              <a:pathLst>
                <a:path w="203200" h="3680968">
                  <a:moveTo>
                    <a:pt x="0" y="101600"/>
                  </a:moveTo>
                  <a:cubicBezTo>
                    <a:pt x="0" y="45466"/>
                    <a:pt x="45466" y="0"/>
                    <a:pt x="101600" y="0"/>
                  </a:cubicBezTo>
                  <a:cubicBezTo>
                    <a:pt x="157734" y="0"/>
                    <a:pt x="203200" y="45466"/>
                    <a:pt x="203200" y="101600"/>
                  </a:cubicBezTo>
                  <a:lnTo>
                    <a:pt x="203200" y="3579368"/>
                  </a:lnTo>
                  <a:cubicBezTo>
                    <a:pt x="203200" y="3635502"/>
                    <a:pt x="157734" y="3680968"/>
                    <a:pt x="101600" y="3680968"/>
                  </a:cubicBezTo>
                  <a:cubicBezTo>
                    <a:pt x="45466" y="3680968"/>
                    <a:pt x="0" y="3635502"/>
                    <a:pt x="0" y="3579368"/>
                  </a:cubicBezTo>
                  <a:close/>
                </a:path>
              </a:pathLst>
            </a:custGeom>
            <a:solidFill>
              <a:srgbClr val="37A7E7"/>
            </a:solidFill>
            <a:ln w="12700">
              <a:solidFill>
                <a:srgbClr val="000000"/>
              </a:solidFill>
            </a:ln>
          </p:spPr>
        </p:sp>
      </p:grpSp>
      <p:sp>
        <p:nvSpPr>
          <p:cNvPr id="27" name="TextBox 27"/>
          <p:cNvSpPr txBox="1"/>
          <p:nvPr/>
        </p:nvSpPr>
        <p:spPr>
          <a:xfrm>
            <a:off x="12496949" y="3926086"/>
            <a:ext cx="3394322" cy="462409"/>
          </a:xfrm>
          <a:prstGeom prst="rect">
            <a:avLst/>
          </a:prstGeom>
        </p:spPr>
        <p:txBody>
          <a:bodyPr lIns="0" tIns="0" rIns="0" bIns="0" rtlCol="0" anchor="t">
            <a:spAutoFit/>
          </a:bodyPr>
          <a:lstStyle/>
          <a:p>
            <a:pPr algn="l">
              <a:lnSpc>
                <a:spcPts val="3312"/>
              </a:lnSpc>
            </a:pPr>
            <a:r>
              <a:rPr lang="en-US" sz="2625" b="1">
                <a:solidFill>
                  <a:srgbClr val="E0E4E6"/>
                </a:solidFill>
                <a:latin typeface="Arimo Bold"/>
                <a:ea typeface="Arimo Bold"/>
                <a:cs typeface="Arimo Bold"/>
                <a:sym typeface="Arimo Bold"/>
              </a:rPr>
              <a:t>Compare Fulfillment</a:t>
            </a:r>
          </a:p>
        </p:txBody>
      </p:sp>
      <p:sp>
        <p:nvSpPr>
          <p:cNvPr id="28" name="TextBox 28"/>
          <p:cNvSpPr txBox="1"/>
          <p:nvPr/>
        </p:nvSpPr>
        <p:spPr>
          <a:xfrm>
            <a:off x="12496949" y="4466927"/>
            <a:ext cx="4378226" cy="1571030"/>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Evaluate the effectiveness of Amazon versus merchant fulfillment.</a:t>
            </a:r>
          </a:p>
        </p:txBody>
      </p:sp>
      <p:grpSp>
        <p:nvGrpSpPr>
          <p:cNvPr id="29" name="Group 29"/>
          <p:cNvGrpSpPr/>
          <p:nvPr/>
        </p:nvGrpSpPr>
        <p:grpSpPr>
          <a:xfrm>
            <a:off x="1050131" y="6667797"/>
            <a:ext cx="5217616" cy="2798861"/>
            <a:chOff x="0" y="0"/>
            <a:chExt cx="6956822" cy="3731815"/>
          </a:xfrm>
        </p:grpSpPr>
        <p:sp>
          <p:nvSpPr>
            <p:cNvPr id="30" name="Freeform 30"/>
            <p:cNvSpPr/>
            <p:nvPr/>
          </p:nvSpPr>
          <p:spPr>
            <a:xfrm>
              <a:off x="25400" y="25400"/>
              <a:ext cx="6906006" cy="3680968"/>
            </a:xfrm>
            <a:custGeom>
              <a:avLst/>
              <a:gdLst/>
              <a:ahLst/>
              <a:cxnLst/>
              <a:rect l="l" t="t" r="r" b="b"/>
              <a:pathLst>
                <a:path w="6906006" h="3680968">
                  <a:moveTo>
                    <a:pt x="0" y="243840"/>
                  </a:moveTo>
                  <a:cubicBezTo>
                    <a:pt x="0" y="109220"/>
                    <a:pt x="109855" y="0"/>
                    <a:pt x="245364" y="0"/>
                  </a:cubicBezTo>
                  <a:lnTo>
                    <a:pt x="6660642" y="0"/>
                  </a:lnTo>
                  <a:cubicBezTo>
                    <a:pt x="6796151" y="0"/>
                    <a:pt x="6906006" y="109220"/>
                    <a:pt x="6906006" y="243840"/>
                  </a:cubicBezTo>
                  <a:lnTo>
                    <a:pt x="6906006" y="3437128"/>
                  </a:lnTo>
                  <a:cubicBezTo>
                    <a:pt x="6906006" y="3571748"/>
                    <a:pt x="6796151" y="3680968"/>
                    <a:pt x="6660642" y="3680968"/>
                  </a:cubicBezTo>
                  <a:lnTo>
                    <a:pt x="245364" y="3680968"/>
                  </a:lnTo>
                  <a:cubicBezTo>
                    <a:pt x="109855" y="3680968"/>
                    <a:pt x="0" y="3571748"/>
                    <a:pt x="0" y="3437128"/>
                  </a:cubicBezTo>
                  <a:close/>
                </a:path>
              </a:pathLst>
            </a:custGeom>
            <a:solidFill>
              <a:srgbClr val="0A081B">
                <a:alpha val="56078"/>
              </a:srgbClr>
            </a:solidFill>
            <a:ln w="12700">
              <a:solidFill>
                <a:srgbClr val="000000"/>
              </a:solidFill>
            </a:ln>
          </p:spPr>
        </p:sp>
        <p:sp>
          <p:nvSpPr>
            <p:cNvPr id="31" name="Freeform 31"/>
            <p:cNvSpPr/>
            <p:nvPr/>
          </p:nvSpPr>
          <p:spPr>
            <a:xfrm>
              <a:off x="0" y="0"/>
              <a:ext cx="6956806" cy="3731768"/>
            </a:xfrm>
            <a:custGeom>
              <a:avLst/>
              <a:gdLst/>
              <a:ahLst/>
              <a:cxnLst/>
              <a:rect l="l" t="t" r="r" b="b"/>
              <a:pathLst>
                <a:path w="6956806" h="3731768">
                  <a:moveTo>
                    <a:pt x="0" y="269240"/>
                  </a:moveTo>
                  <a:cubicBezTo>
                    <a:pt x="0" y="120396"/>
                    <a:pt x="121412" y="0"/>
                    <a:pt x="270764" y="0"/>
                  </a:cubicBezTo>
                  <a:lnTo>
                    <a:pt x="6686042" y="0"/>
                  </a:lnTo>
                  <a:lnTo>
                    <a:pt x="6686042" y="25400"/>
                  </a:lnTo>
                  <a:lnTo>
                    <a:pt x="6686042" y="0"/>
                  </a:lnTo>
                  <a:cubicBezTo>
                    <a:pt x="6835394" y="0"/>
                    <a:pt x="6956806" y="120396"/>
                    <a:pt x="6956806" y="269240"/>
                  </a:cubicBezTo>
                  <a:lnTo>
                    <a:pt x="6931406" y="269240"/>
                  </a:lnTo>
                  <a:lnTo>
                    <a:pt x="6956806" y="269240"/>
                  </a:lnTo>
                  <a:lnTo>
                    <a:pt x="6956806" y="3462528"/>
                  </a:lnTo>
                  <a:lnTo>
                    <a:pt x="6931406" y="3462528"/>
                  </a:lnTo>
                  <a:lnTo>
                    <a:pt x="6956806" y="3462528"/>
                  </a:lnTo>
                  <a:cubicBezTo>
                    <a:pt x="6956806" y="3611372"/>
                    <a:pt x="6835394" y="3731768"/>
                    <a:pt x="6686042" y="3731768"/>
                  </a:cubicBezTo>
                  <a:lnTo>
                    <a:pt x="6686042" y="3706368"/>
                  </a:lnTo>
                  <a:lnTo>
                    <a:pt x="6686042" y="3731768"/>
                  </a:lnTo>
                  <a:lnTo>
                    <a:pt x="270764" y="3731768"/>
                  </a:lnTo>
                  <a:lnTo>
                    <a:pt x="270764" y="3706368"/>
                  </a:lnTo>
                  <a:lnTo>
                    <a:pt x="270764" y="3731768"/>
                  </a:lnTo>
                  <a:cubicBezTo>
                    <a:pt x="121412" y="3731768"/>
                    <a:pt x="0" y="3611372"/>
                    <a:pt x="0" y="3462528"/>
                  </a:cubicBezTo>
                  <a:lnTo>
                    <a:pt x="0" y="269240"/>
                  </a:lnTo>
                  <a:lnTo>
                    <a:pt x="25400" y="269240"/>
                  </a:lnTo>
                  <a:lnTo>
                    <a:pt x="0" y="269240"/>
                  </a:lnTo>
                  <a:moveTo>
                    <a:pt x="50800" y="269240"/>
                  </a:moveTo>
                  <a:lnTo>
                    <a:pt x="50800" y="3462528"/>
                  </a:lnTo>
                  <a:lnTo>
                    <a:pt x="25400" y="3462528"/>
                  </a:lnTo>
                  <a:lnTo>
                    <a:pt x="50800" y="3462528"/>
                  </a:lnTo>
                  <a:cubicBezTo>
                    <a:pt x="50800" y="3583051"/>
                    <a:pt x="149098" y="3680968"/>
                    <a:pt x="270764" y="3680968"/>
                  </a:cubicBezTo>
                  <a:lnTo>
                    <a:pt x="6686042" y="3680968"/>
                  </a:lnTo>
                  <a:cubicBezTo>
                    <a:pt x="6807708" y="3680968"/>
                    <a:pt x="6906006" y="3583051"/>
                    <a:pt x="6906006" y="3462528"/>
                  </a:cubicBezTo>
                  <a:lnTo>
                    <a:pt x="6906006" y="269240"/>
                  </a:lnTo>
                  <a:cubicBezTo>
                    <a:pt x="6906006" y="148717"/>
                    <a:pt x="6807708" y="50800"/>
                    <a:pt x="6686042" y="50800"/>
                  </a:cubicBezTo>
                  <a:lnTo>
                    <a:pt x="270764" y="50800"/>
                  </a:lnTo>
                  <a:lnTo>
                    <a:pt x="270764" y="25400"/>
                  </a:lnTo>
                  <a:lnTo>
                    <a:pt x="270764" y="50800"/>
                  </a:lnTo>
                  <a:cubicBezTo>
                    <a:pt x="149098" y="50800"/>
                    <a:pt x="50800" y="148717"/>
                    <a:pt x="50800" y="269240"/>
                  </a:cubicBezTo>
                  <a:close/>
                </a:path>
              </a:pathLst>
            </a:custGeom>
            <a:solidFill>
              <a:srgbClr val="091231"/>
            </a:solidFill>
            <a:ln w="12700">
              <a:solidFill>
                <a:srgbClr val="000000"/>
              </a:solidFill>
            </a:ln>
          </p:spPr>
        </p:sp>
      </p:grpSp>
      <p:grpSp>
        <p:nvGrpSpPr>
          <p:cNvPr id="32" name="Group 32"/>
          <p:cNvGrpSpPr/>
          <p:nvPr/>
        </p:nvGrpSpPr>
        <p:grpSpPr>
          <a:xfrm>
            <a:off x="1031081" y="6686847"/>
            <a:ext cx="152400" cy="2760761"/>
            <a:chOff x="0" y="0"/>
            <a:chExt cx="203200" cy="3681015"/>
          </a:xfrm>
        </p:grpSpPr>
        <p:sp>
          <p:nvSpPr>
            <p:cNvPr id="33" name="Freeform 33"/>
            <p:cNvSpPr/>
            <p:nvPr/>
          </p:nvSpPr>
          <p:spPr>
            <a:xfrm>
              <a:off x="0" y="0"/>
              <a:ext cx="203200" cy="3680968"/>
            </a:xfrm>
            <a:custGeom>
              <a:avLst/>
              <a:gdLst/>
              <a:ahLst/>
              <a:cxnLst/>
              <a:rect l="l" t="t" r="r" b="b"/>
              <a:pathLst>
                <a:path w="203200" h="3680968">
                  <a:moveTo>
                    <a:pt x="0" y="101600"/>
                  </a:moveTo>
                  <a:cubicBezTo>
                    <a:pt x="0" y="45466"/>
                    <a:pt x="45466" y="0"/>
                    <a:pt x="101600" y="0"/>
                  </a:cubicBezTo>
                  <a:cubicBezTo>
                    <a:pt x="157734" y="0"/>
                    <a:pt x="203200" y="45466"/>
                    <a:pt x="203200" y="101600"/>
                  </a:cubicBezTo>
                  <a:lnTo>
                    <a:pt x="203200" y="3579368"/>
                  </a:lnTo>
                  <a:cubicBezTo>
                    <a:pt x="203200" y="3635502"/>
                    <a:pt x="157734" y="3680968"/>
                    <a:pt x="101600" y="3680968"/>
                  </a:cubicBezTo>
                  <a:cubicBezTo>
                    <a:pt x="45466" y="3680968"/>
                    <a:pt x="0" y="3635502"/>
                    <a:pt x="0" y="3579368"/>
                  </a:cubicBezTo>
                  <a:close/>
                </a:path>
              </a:pathLst>
            </a:custGeom>
            <a:solidFill>
              <a:srgbClr val="091231"/>
            </a:solidFill>
            <a:ln w="12700">
              <a:solidFill>
                <a:srgbClr val="000000"/>
              </a:solidFill>
            </a:ln>
          </p:spPr>
        </p:sp>
      </p:grpSp>
      <p:sp>
        <p:nvSpPr>
          <p:cNvPr id="34" name="TextBox 34"/>
          <p:cNvSpPr txBox="1"/>
          <p:nvPr/>
        </p:nvSpPr>
        <p:spPr>
          <a:xfrm>
            <a:off x="1526976" y="6992242"/>
            <a:ext cx="3394322" cy="462409"/>
          </a:xfrm>
          <a:prstGeom prst="rect">
            <a:avLst/>
          </a:prstGeom>
        </p:spPr>
        <p:txBody>
          <a:bodyPr lIns="0" tIns="0" rIns="0" bIns="0" rtlCol="0" anchor="t">
            <a:spAutoFit/>
          </a:bodyPr>
          <a:lstStyle/>
          <a:p>
            <a:pPr algn="l">
              <a:lnSpc>
                <a:spcPts val="3312"/>
              </a:lnSpc>
            </a:pPr>
            <a:r>
              <a:rPr lang="en-US" sz="2625" b="1">
                <a:solidFill>
                  <a:srgbClr val="E0E4E6"/>
                </a:solidFill>
                <a:latin typeface="Arimo Bold"/>
                <a:ea typeface="Arimo Bold"/>
                <a:cs typeface="Arimo Bold"/>
                <a:sym typeface="Arimo Bold"/>
              </a:rPr>
              <a:t>Analyze Trends</a:t>
            </a:r>
          </a:p>
        </p:txBody>
      </p:sp>
      <p:sp>
        <p:nvSpPr>
          <p:cNvPr id="35" name="TextBox 35"/>
          <p:cNvSpPr txBox="1"/>
          <p:nvPr/>
        </p:nvSpPr>
        <p:spPr>
          <a:xfrm>
            <a:off x="1526976" y="7533085"/>
            <a:ext cx="4378226" cy="1082279"/>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Examine monthly order and revenue performance over time.</a:t>
            </a:r>
          </a:p>
        </p:txBody>
      </p:sp>
      <p:grpSp>
        <p:nvGrpSpPr>
          <p:cNvPr id="36" name="Group 36"/>
          <p:cNvGrpSpPr/>
          <p:nvPr/>
        </p:nvGrpSpPr>
        <p:grpSpPr>
          <a:xfrm>
            <a:off x="6535042" y="6667797"/>
            <a:ext cx="5217765" cy="2798861"/>
            <a:chOff x="0" y="0"/>
            <a:chExt cx="6957020" cy="3731815"/>
          </a:xfrm>
        </p:grpSpPr>
        <p:sp>
          <p:nvSpPr>
            <p:cNvPr id="37" name="Freeform 37"/>
            <p:cNvSpPr/>
            <p:nvPr/>
          </p:nvSpPr>
          <p:spPr>
            <a:xfrm>
              <a:off x="25400" y="25400"/>
              <a:ext cx="6906133" cy="3680968"/>
            </a:xfrm>
            <a:custGeom>
              <a:avLst/>
              <a:gdLst/>
              <a:ahLst/>
              <a:cxnLst/>
              <a:rect l="l" t="t" r="r" b="b"/>
              <a:pathLst>
                <a:path w="6906133" h="3680968">
                  <a:moveTo>
                    <a:pt x="0" y="243840"/>
                  </a:moveTo>
                  <a:cubicBezTo>
                    <a:pt x="0" y="109220"/>
                    <a:pt x="109855" y="0"/>
                    <a:pt x="245364" y="0"/>
                  </a:cubicBezTo>
                  <a:lnTo>
                    <a:pt x="6660769" y="0"/>
                  </a:lnTo>
                  <a:cubicBezTo>
                    <a:pt x="6796277" y="0"/>
                    <a:pt x="6906133" y="109220"/>
                    <a:pt x="6906133" y="243840"/>
                  </a:cubicBezTo>
                  <a:lnTo>
                    <a:pt x="6906133" y="3437128"/>
                  </a:lnTo>
                  <a:cubicBezTo>
                    <a:pt x="6906133" y="3571748"/>
                    <a:pt x="6796277" y="3680968"/>
                    <a:pt x="6660769" y="3680968"/>
                  </a:cubicBezTo>
                  <a:lnTo>
                    <a:pt x="245364" y="3680968"/>
                  </a:lnTo>
                  <a:cubicBezTo>
                    <a:pt x="109855" y="3680968"/>
                    <a:pt x="0" y="3571748"/>
                    <a:pt x="0" y="3437128"/>
                  </a:cubicBezTo>
                  <a:close/>
                </a:path>
              </a:pathLst>
            </a:custGeom>
            <a:solidFill>
              <a:srgbClr val="0A081B">
                <a:alpha val="56078"/>
              </a:srgbClr>
            </a:solidFill>
            <a:ln w="12700">
              <a:solidFill>
                <a:srgbClr val="000000"/>
              </a:solidFill>
            </a:ln>
          </p:spPr>
        </p:sp>
        <p:sp>
          <p:nvSpPr>
            <p:cNvPr id="38" name="Freeform 38"/>
            <p:cNvSpPr/>
            <p:nvPr/>
          </p:nvSpPr>
          <p:spPr>
            <a:xfrm>
              <a:off x="0" y="0"/>
              <a:ext cx="6956933" cy="3731768"/>
            </a:xfrm>
            <a:custGeom>
              <a:avLst/>
              <a:gdLst/>
              <a:ahLst/>
              <a:cxnLst/>
              <a:rect l="l" t="t" r="r" b="b"/>
              <a:pathLst>
                <a:path w="6956933" h="3731768">
                  <a:moveTo>
                    <a:pt x="0" y="269240"/>
                  </a:moveTo>
                  <a:cubicBezTo>
                    <a:pt x="0" y="120396"/>
                    <a:pt x="121412" y="0"/>
                    <a:pt x="270764" y="0"/>
                  </a:cubicBezTo>
                  <a:lnTo>
                    <a:pt x="6686169" y="0"/>
                  </a:lnTo>
                  <a:lnTo>
                    <a:pt x="6686169" y="25400"/>
                  </a:lnTo>
                  <a:lnTo>
                    <a:pt x="6686169" y="0"/>
                  </a:lnTo>
                  <a:cubicBezTo>
                    <a:pt x="6835521" y="0"/>
                    <a:pt x="6956933" y="120396"/>
                    <a:pt x="6956933" y="269240"/>
                  </a:cubicBezTo>
                  <a:lnTo>
                    <a:pt x="6931533" y="269240"/>
                  </a:lnTo>
                  <a:lnTo>
                    <a:pt x="6956933" y="269240"/>
                  </a:lnTo>
                  <a:lnTo>
                    <a:pt x="6956933" y="3462528"/>
                  </a:lnTo>
                  <a:lnTo>
                    <a:pt x="6931533" y="3462528"/>
                  </a:lnTo>
                  <a:lnTo>
                    <a:pt x="6956933" y="3462528"/>
                  </a:lnTo>
                  <a:cubicBezTo>
                    <a:pt x="6956933" y="3611372"/>
                    <a:pt x="6835521" y="3731768"/>
                    <a:pt x="6686169" y="3731768"/>
                  </a:cubicBezTo>
                  <a:lnTo>
                    <a:pt x="6686169" y="3706368"/>
                  </a:lnTo>
                  <a:lnTo>
                    <a:pt x="6686169" y="3731768"/>
                  </a:lnTo>
                  <a:lnTo>
                    <a:pt x="270764" y="3731768"/>
                  </a:lnTo>
                  <a:lnTo>
                    <a:pt x="270764" y="3706368"/>
                  </a:lnTo>
                  <a:lnTo>
                    <a:pt x="270764" y="3731768"/>
                  </a:lnTo>
                  <a:cubicBezTo>
                    <a:pt x="121412" y="3731768"/>
                    <a:pt x="0" y="3611372"/>
                    <a:pt x="0" y="3462528"/>
                  </a:cubicBezTo>
                  <a:lnTo>
                    <a:pt x="0" y="269240"/>
                  </a:lnTo>
                  <a:lnTo>
                    <a:pt x="25400" y="269240"/>
                  </a:lnTo>
                  <a:lnTo>
                    <a:pt x="0" y="269240"/>
                  </a:lnTo>
                  <a:moveTo>
                    <a:pt x="50800" y="269240"/>
                  </a:moveTo>
                  <a:lnTo>
                    <a:pt x="50800" y="3462528"/>
                  </a:lnTo>
                  <a:lnTo>
                    <a:pt x="25400" y="3462528"/>
                  </a:lnTo>
                  <a:lnTo>
                    <a:pt x="50800" y="3462528"/>
                  </a:lnTo>
                  <a:cubicBezTo>
                    <a:pt x="50800" y="3583051"/>
                    <a:pt x="149098" y="3680968"/>
                    <a:pt x="270764" y="3680968"/>
                  </a:cubicBezTo>
                  <a:lnTo>
                    <a:pt x="6686169" y="3680968"/>
                  </a:lnTo>
                  <a:cubicBezTo>
                    <a:pt x="6807835" y="3680968"/>
                    <a:pt x="6906133" y="3583051"/>
                    <a:pt x="6906133" y="3462528"/>
                  </a:cubicBezTo>
                  <a:lnTo>
                    <a:pt x="6906133" y="269240"/>
                  </a:lnTo>
                  <a:cubicBezTo>
                    <a:pt x="6906133" y="148717"/>
                    <a:pt x="6807835" y="50800"/>
                    <a:pt x="6686169" y="50800"/>
                  </a:cubicBezTo>
                  <a:lnTo>
                    <a:pt x="270764" y="50800"/>
                  </a:lnTo>
                  <a:lnTo>
                    <a:pt x="270764" y="25400"/>
                  </a:lnTo>
                  <a:lnTo>
                    <a:pt x="270764" y="50800"/>
                  </a:lnTo>
                  <a:cubicBezTo>
                    <a:pt x="149098" y="50800"/>
                    <a:pt x="50800" y="148717"/>
                    <a:pt x="50800" y="269240"/>
                  </a:cubicBezTo>
                  <a:close/>
                </a:path>
              </a:pathLst>
            </a:custGeom>
            <a:solidFill>
              <a:srgbClr val="16FFBB"/>
            </a:solidFill>
            <a:ln w="12700">
              <a:solidFill>
                <a:srgbClr val="000000"/>
              </a:solidFill>
            </a:ln>
          </p:spPr>
        </p:sp>
      </p:grpSp>
      <p:grpSp>
        <p:nvGrpSpPr>
          <p:cNvPr id="39" name="Group 39"/>
          <p:cNvGrpSpPr/>
          <p:nvPr/>
        </p:nvGrpSpPr>
        <p:grpSpPr>
          <a:xfrm>
            <a:off x="6515992" y="6686847"/>
            <a:ext cx="152400" cy="2760761"/>
            <a:chOff x="0" y="0"/>
            <a:chExt cx="203200" cy="3681015"/>
          </a:xfrm>
        </p:grpSpPr>
        <p:sp>
          <p:nvSpPr>
            <p:cNvPr id="40" name="Freeform 40"/>
            <p:cNvSpPr/>
            <p:nvPr/>
          </p:nvSpPr>
          <p:spPr>
            <a:xfrm>
              <a:off x="0" y="0"/>
              <a:ext cx="203200" cy="3680968"/>
            </a:xfrm>
            <a:custGeom>
              <a:avLst/>
              <a:gdLst/>
              <a:ahLst/>
              <a:cxnLst/>
              <a:rect l="l" t="t" r="r" b="b"/>
              <a:pathLst>
                <a:path w="203200" h="3680968">
                  <a:moveTo>
                    <a:pt x="0" y="101600"/>
                  </a:moveTo>
                  <a:cubicBezTo>
                    <a:pt x="0" y="45466"/>
                    <a:pt x="45466" y="0"/>
                    <a:pt x="101600" y="0"/>
                  </a:cubicBezTo>
                  <a:cubicBezTo>
                    <a:pt x="157734" y="0"/>
                    <a:pt x="203200" y="45466"/>
                    <a:pt x="203200" y="101600"/>
                  </a:cubicBezTo>
                  <a:lnTo>
                    <a:pt x="203200" y="3579368"/>
                  </a:lnTo>
                  <a:cubicBezTo>
                    <a:pt x="203200" y="3635502"/>
                    <a:pt x="157734" y="3680968"/>
                    <a:pt x="101600" y="3680968"/>
                  </a:cubicBezTo>
                  <a:cubicBezTo>
                    <a:pt x="45466" y="3680968"/>
                    <a:pt x="0" y="3635502"/>
                    <a:pt x="0" y="3579368"/>
                  </a:cubicBezTo>
                  <a:close/>
                </a:path>
              </a:pathLst>
            </a:custGeom>
            <a:solidFill>
              <a:srgbClr val="16FFBB"/>
            </a:solidFill>
            <a:ln w="12700">
              <a:solidFill>
                <a:srgbClr val="000000"/>
              </a:solidFill>
            </a:ln>
          </p:spPr>
        </p:sp>
      </p:grpSp>
      <p:sp>
        <p:nvSpPr>
          <p:cNvPr id="41" name="TextBox 41"/>
          <p:cNvSpPr txBox="1"/>
          <p:nvPr/>
        </p:nvSpPr>
        <p:spPr>
          <a:xfrm>
            <a:off x="7011889" y="6992242"/>
            <a:ext cx="3394322" cy="462409"/>
          </a:xfrm>
          <a:prstGeom prst="rect">
            <a:avLst/>
          </a:prstGeom>
        </p:spPr>
        <p:txBody>
          <a:bodyPr lIns="0" tIns="0" rIns="0" bIns="0" rtlCol="0" anchor="t">
            <a:spAutoFit/>
          </a:bodyPr>
          <a:lstStyle/>
          <a:p>
            <a:pPr algn="l">
              <a:lnSpc>
                <a:spcPts val="3312"/>
              </a:lnSpc>
            </a:pPr>
            <a:r>
              <a:rPr lang="en-US" sz="2625" b="1">
                <a:solidFill>
                  <a:srgbClr val="E0E4E6"/>
                </a:solidFill>
                <a:latin typeface="Arimo Bold"/>
                <a:ea typeface="Arimo Bold"/>
                <a:cs typeface="Arimo Bold"/>
                <a:sym typeface="Arimo Bold"/>
              </a:rPr>
              <a:t>Deliver Insights</a:t>
            </a:r>
          </a:p>
        </p:txBody>
      </p:sp>
      <p:sp>
        <p:nvSpPr>
          <p:cNvPr id="42" name="TextBox 42"/>
          <p:cNvSpPr txBox="1"/>
          <p:nvPr/>
        </p:nvSpPr>
        <p:spPr>
          <a:xfrm>
            <a:off x="7011889" y="7533085"/>
            <a:ext cx="4378375" cy="1571030"/>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Provide actionable insights through an intuitive Power BI dashboard.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932557" y="675978"/>
            <a:ext cx="5921722" cy="797272"/>
          </a:xfrm>
          <a:prstGeom prst="rect">
            <a:avLst/>
          </a:prstGeom>
        </p:spPr>
        <p:txBody>
          <a:bodyPr lIns="0" tIns="0" rIns="0" bIns="0" rtlCol="0" anchor="t">
            <a:spAutoFit/>
          </a:bodyPr>
          <a:lstStyle/>
          <a:p>
            <a:pPr algn="l">
              <a:lnSpc>
                <a:spcPts val="5812"/>
              </a:lnSpc>
            </a:pPr>
            <a:r>
              <a:rPr lang="en-US" sz="4625" b="1">
                <a:solidFill>
                  <a:srgbClr val="F0FCFF"/>
                </a:solidFill>
                <a:latin typeface="Arimo Bold"/>
                <a:ea typeface="Arimo Bold"/>
                <a:cs typeface="Arimo Bold"/>
                <a:sym typeface="Arimo Bold"/>
              </a:rPr>
              <a:t>Dashboard Overview</a:t>
            </a:r>
          </a:p>
        </p:txBody>
      </p:sp>
      <p:sp>
        <p:nvSpPr>
          <p:cNvPr id="11" name="TextBox 11"/>
          <p:cNvSpPr txBox="1"/>
          <p:nvPr/>
        </p:nvSpPr>
        <p:spPr>
          <a:xfrm>
            <a:off x="932557" y="1787129"/>
            <a:ext cx="9564886" cy="1364902"/>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The Power BI dashboard serves as our central hub for performance monitoring, offering a detailed breakdown of key metrics and trends. It provides an interactive platform for exploring sales data.</a:t>
            </a:r>
          </a:p>
        </p:txBody>
      </p:sp>
      <p:sp>
        <p:nvSpPr>
          <p:cNvPr id="12" name="TextBox 12"/>
          <p:cNvSpPr txBox="1"/>
          <p:nvPr/>
        </p:nvSpPr>
        <p:spPr>
          <a:xfrm>
            <a:off x="932557" y="3366046"/>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KPI Summary:</a:t>
            </a:r>
            <a:r>
              <a:rPr lang="en-US" sz="2062">
                <a:solidFill>
                  <a:srgbClr val="E0E4E6"/>
                </a:solidFill>
                <a:latin typeface="Barlow"/>
                <a:ea typeface="Barlow"/>
                <a:cs typeface="Barlow"/>
                <a:sym typeface="Barlow"/>
              </a:rPr>
              <a:t> Shows the most important numbers like total revenue, number of orders, average order value, and total items sold.</a:t>
            </a:r>
          </a:p>
        </p:txBody>
      </p:sp>
      <p:sp>
        <p:nvSpPr>
          <p:cNvPr id="13" name="TextBox 13"/>
          <p:cNvSpPr txBox="1"/>
          <p:nvPr/>
        </p:nvSpPr>
        <p:spPr>
          <a:xfrm>
            <a:off x="932557" y="4311997"/>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Amazon vs. Merchant Fulfillment:</a:t>
            </a:r>
            <a:r>
              <a:rPr lang="en-US" sz="2062">
                <a:solidFill>
                  <a:srgbClr val="E0E4E6"/>
                </a:solidFill>
                <a:latin typeface="Barlow"/>
                <a:ea typeface="Barlow"/>
                <a:cs typeface="Barlow"/>
                <a:sym typeface="Barlow"/>
              </a:rPr>
              <a:t> Compares how well Amazon delivery performs versus merchant delivery (speed, orders, and reliability)</a:t>
            </a:r>
          </a:p>
        </p:txBody>
      </p:sp>
      <p:sp>
        <p:nvSpPr>
          <p:cNvPr id="14" name="TextBox 14"/>
          <p:cNvSpPr txBox="1"/>
          <p:nvPr/>
        </p:nvSpPr>
        <p:spPr>
          <a:xfrm>
            <a:off x="932557" y="5257949"/>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Top Cities by Revenue:</a:t>
            </a:r>
            <a:r>
              <a:rPr lang="en-US" sz="2062">
                <a:solidFill>
                  <a:srgbClr val="E0E4E6"/>
                </a:solidFill>
                <a:latin typeface="Barlow"/>
                <a:ea typeface="Barlow"/>
                <a:cs typeface="Barlow"/>
                <a:sym typeface="Barlow"/>
              </a:rPr>
              <a:t> Shows which cities buy the most and bring the highest sales.</a:t>
            </a:r>
          </a:p>
        </p:txBody>
      </p:sp>
      <p:sp>
        <p:nvSpPr>
          <p:cNvPr id="15" name="TextBox 15"/>
          <p:cNvSpPr txBox="1"/>
          <p:nvPr/>
        </p:nvSpPr>
        <p:spPr>
          <a:xfrm>
            <a:off x="932557" y="6203900"/>
            <a:ext cx="9564886" cy="512118"/>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Top Categories by Revenue:</a:t>
            </a:r>
            <a:r>
              <a:rPr lang="en-US" sz="2062">
                <a:solidFill>
                  <a:srgbClr val="E0E4E6"/>
                </a:solidFill>
                <a:latin typeface="Barlow"/>
                <a:ea typeface="Barlow"/>
                <a:cs typeface="Barlow"/>
                <a:sym typeface="Barlow"/>
              </a:rPr>
              <a:t> Identifies best-selling product lines.</a:t>
            </a:r>
          </a:p>
        </p:txBody>
      </p:sp>
      <p:sp>
        <p:nvSpPr>
          <p:cNvPr id="16" name="TextBox 16"/>
          <p:cNvSpPr txBox="1"/>
          <p:nvPr/>
        </p:nvSpPr>
        <p:spPr>
          <a:xfrm>
            <a:off x="932557" y="6723460"/>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Weekly Sales Trend:</a:t>
            </a:r>
            <a:r>
              <a:rPr lang="en-US" sz="2062">
                <a:solidFill>
                  <a:srgbClr val="E0E4E6"/>
                </a:solidFill>
                <a:latin typeface="Barlow"/>
                <a:ea typeface="Barlow"/>
                <a:cs typeface="Barlow"/>
                <a:sym typeface="Barlow"/>
              </a:rPr>
              <a:t> Shows how sales change during the week (which days get more orders).</a:t>
            </a:r>
          </a:p>
        </p:txBody>
      </p:sp>
      <p:sp>
        <p:nvSpPr>
          <p:cNvPr id="17" name="TextBox 17"/>
          <p:cNvSpPr txBox="1"/>
          <p:nvPr/>
        </p:nvSpPr>
        <p:spPr>
          <a:xfrm>
            <a:off x="932557" y="7669411"/>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Monthly Revenue Trend:</a:t>
            </a:r>
            <a:r>
              <a:rPr lang="en-US" sz="2062">
                <a:solidFill>
                  <a:srgbClr val="E0E4E6"/>
                </a:solidFill>
                <a:latin typeface="Barlow"/>
                <a:ea typeface="Barlow"/>
                <a:cs typeface="Barlow"/>
                <a:sym typeface="Barlow"/>
              </a:rPr>
              <a:t> Displays how sales grow or drop month-by-month to understand seasonal patterns.</a:t>
            </a:r>
          </a:p>
        </p:txBody>
      </p:sp>
      <p:sp>
        <p:nvSpPr>
          <p:cNvPr id="18" name="TextBox 18"/>
          <p:cNvSpPr txBox="1"/>
          <p:nvPr/>
        </p:nvSpPr>
        <p:spPr>
          <a:xfrm>
            <a:off x="932557" y="8615363"/>
            <a:ext cx="9564886" cy="938510"/>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E0E4E6"/>
                </a:solidFill>
                <a:latin typeface="Barlow Bold"/>
                <a:ea typeface="Barlow Bold"/>
                <a:cs typeface="Barlow Bold"/>
                <a:sym typeface="Barlow Bold"/>
              </a:rPr>
              <a:t>Filters:</a:t>
            </a:r>
            <a:r>
              <a:rPr lang="en-US" sz="2062">
                <a:solidFill>
                  <a:srgbClr val="E0E4E6"/>
                </a:solidFill>
                <a:latin typeface="Barlow"/>
                <a:ea typeface="Barlow"/>
                <a:cs typeface="Barlow"/>
                <a:sym typeface="Barlow"/>
              </a:rPr>
              <a:t> Allows you to easily filter data by Month-Year, Category, or Shipping State to see specific insights.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1046619"/>
            <a:chOff x="0" y="0"/>
            <a:chExt cx="9144000" cy="14728825"/>
          </a:xfrm>
        </p:grpSpPr>
        <p:sp>
          <p:nvSpPr>
            <p:cNvPr id="9" name="Freeform 9" descr="preencoded.png"/>
            <p:cNvSpPr/>
            <p:nvPr/>
          </p:nvSpPr>
          <p:spPr>
            <a:xfrm>
              <a:off x="0" y="0"/>
              <a:ext cx="9144000" cy="14728825"/>
            </a:xfrm>
            <a:custGeom>
              <a:avLst/>
              <a:gdLst/>
              <a:ahLst/>
              <a:cxnLst/>
              <a:rect l="l" t="t" r="r" b="b"/>
              <a:pathLst>
                <a:path w="9144000" h="14728825">
                  <a:moveTo>
                    <a:pt x="0" y="0"/>
                  </a:moveTo>
                  <a:lnTo>
                    <a:pt x="9144000" y="0"/>
                  </a:lnTo>
                  <a:lnTo>
                    <a:pt x="9144000" y="14728825"/>
                  </a:lnTo>
                  <a:lnTo>
                    <a:pt x="0" y="14728825"/>
                  </a:lnTo>
                  <a:lnTo>
                    <a:pt x="0" y="0"/>
                  </a:lnTo>
                  <a:close/>
                </a:path>
              </a:pathLst>
            </a:custGeom>
            <a:blipFill>
              <a:blip r:embed="rId6"/>
              <a:stretch>
                <a:fillRect t="-10" b="-10"/>
              </a:stretch>
            </a:blipFill>
          </p:spPr>
        </p:sp>
      </p:grpSp>
      <p:sp>
        <p:nvSpPr>
          <p:cNvPr id="10" name="TextBox 10"/>
          <p:cNvSpPr txBox="1"/>
          <p:nvPr/>
        </p:nvSpPr>
        <p:spPr>
          <a:xfrm>
            <a:off x="539948" y="459892"/>
            <a:ext cx="8908852" cy="405432"/>
          </a:xfrm>
          <a:prstGeom prst="rect">
            <a:avLst/>
          </a:prstGeom>
        </p:spPr>
        <p:txBody>
          <a:bodyPr wrap="square" lIns="0" tIns="0" rIns="0" bIns="0" rtlCol="0" anchor="t">
            <a:spAutoFit/>
          </a:bodyPr>
          <a:lstStyle/>
          <a:p>
            <a:pPr algn="l">
              <a:lnSpc>
                <a:spcPts val="3374"/>
              </a:lnSpc>
            </a:pPr>
            <a:r>
              <a:rPr lang="en-US" sz="2687" b="1" dirty="0">
                <a:solidFill>
                  <a:srgbClr val="F0FCFF"/>
                </a:solidFill>
                <a:latin typeface="Arimo Bold"/>
                <a:ea typeface="Arimo Bold"/>
                <a:cs typeface="Arimo Bold"/>
                <a:sym typeface="Arimo Bold"/>
              </a:rPr>
              <a:t>KPI Cards: Unlocking Strategic Performance Insights</a:t>
            </a:r>
          </a:p>
        </p:txBody>
      </p:sp>
      <p:sp>
        <p:nvSpPr>
          <p:cNvPr id="11" name="TextBox 11"/>
          <p:cNvSpPr txBox="1"/>
          <p:nvPr/>
        </p:nvSpPr>
        <p:spPr>
          <a:xfrm>
            <a:off x="539949" y="1027211"/>
            <a:ext cx="10350104" cy="304056"/>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The purpose of our Key Performance Indicator (KPI) cards is to give executives a real-time, data-driven pulse on the state of their company.</a:t>
            </a:r>
          </a:p>
        </p:txBody>
      </p:sp>
      <p:grpSp>
        <p:nvGrpSpPr>
          <p:cNvPr id="12" name="Group 12"/>
          <p:cNvGrpSpPr/>
          <p:nvPr/>
        </p:nvGrpSpPr>
        <p:grpSpPr>
          <a:xfrm>
            <a:off x="530424" y="1495276"/>
            <a:ext cx="10369154" cy="1536352"/>
            <a:chOff x="0" y="0"/>
            <a:chExt cx="13825538" cy="2048470"/>
          </a:xfrm>
        </p:grpSpPr>
        <p:sp>
          <p:nvSpPr>
            <p:cNvPr id="13" name="Freeform 13"/>
            <p:cNvSpPr/>
            <p:nvPr/>
          </p:nvSpPr>
          <p:spPr>
            <a:xfrm>
              <a:off x="12700" y="12700"/>
              <a:ext cx="13800074" cy="2023110"/>
            </a:xfrm>
            <a:custGeom>
              <a:avLst/>
              <a:gdLst/>
              <a:ahLst/>
              <a:cxnLst/>
              <a:rect l="l" t="t" r="r" b="b"/>
              <a:pathLst>
                <a:path w="13800074" h="2023110">
                  <a:moveTo>
                    <a:pt x="0" y="308610"/>
                  </a:moveTo>
                  <a:cubicBezTo>
                    <a:pt x="0" y="138176"/>
                    <a:pt x="139700" y="0"/>
                    <a:pt x="311912" y="0"/>
                  </a:cubicBezTo>
                  <a:lnTo>
                    <a:pt x="13488163" y="0"/>
                  </a:lnTo>
                  <a:cubicBezTo>
                    <a:pt x="13660374" y="0"/>
                    <a:pt x="13800074" y="138176"/>
                    <a:pt x="13800074" y="308610"/>
                  </a:cubicBezTo>
                  <a:lnTo>
                    <a:pt x="13800074" y="1714500"/>
                  </a:lnTo>
                  <a:cubicBezTo>
                    <a:pt x="13800074" y="1884934"/>
                    <a:pt x="13660374" y="2023110"/>
                    <a:pt x="13488163" y="2023110"/>
                  </a:cubicBezTo>
                  <a:lnTo>
                    <a:pt x="311912" y="2023110"/>
                  </a:lnTo>
                  <a:cubicBezTo>
                    <a:pt x="139700" y="2023110"/>
                    <a:pt x="0" y="1884934"/>
                    <a:pt x="0" y="1714500"/>
                  </a:cubicBezTo>
                  <a:close/>
                </a:path>
              </a:pathLst>
            </a:custGeom>
            <a:solidFill>
              <a:srgbClr val="0A081B"/>
            </a:solidFill>
            <a:ln w="12700">
              <a:solidFill>
                <a:srgbClr val="000000"/>
              </a:solidFill>
            </a:ln>
          </p:spPr>
        </p:sp>
        <p:sp>
          <p:nvSpPr>
            <p:cNvPr id="14" name="Freeform 14"/>
            <p:cNvSpPr/>
            <p:nvPr/>
          </p:nvSpPr>
          <p:spPr>
            <a:xfrm>
              <a:off x="0" y="0"/>
              <a:ext cx="13825474" cy="2048510"/>
            </a:xfrm>
            <a:custGeom>
              <a:avLst/>
              <a:gdLst/>
              <a:ahLst/>
              <a:cxnLst/>
              <a:rect l="l" t="t" r="r" b="b"/>
              <a:pathLst>
                <a:path w="13825474" h="2048510">
                  <a:moveTo>
                    <a:pt x="0" y="321310"/>
                  </a:moveTo>
                  <a:cubicBezTo>
                    <a:pt x="0" y="143764"/>
                    <a:pt x="145415" y="0"/>
                    <a:pt x="324612" y="0"/>
                  </a:cubicBezTo>
                  <a:lnTo>
                    <a:pt x="13500863" y="0"/>
                  </a:lnTo>
                  <a:lnTo>
                    <a:pt x="13500863" y="12700"/>
                  </a:lnTo>
                  <a:lnTo>
                    <a:pt x="13500863" y="0"/>
                  </a:lnTo>
                  <a:cubicBezTo>
                    <a:pt x="13680060" y="0"/>
                    <a:pt x="13825474" y="143764"/>
                    <a:pt x="13825474" y="321310"/>
                  </a:cubicBezTo>
                  <a:lnTo>
                    <a:pt x="13812774" y="321310"/>
                  </a:lnTo>
                  <a:lnTo>
                    <a:pt x="13825474" y="321310"/>
                  </a:lnTo>
                  <a:lnTo>
                    <a:pt x="13825474" y="1727200"/>
                  </a:lnTo>
                  <a:lnTo>
                    <a:pt x="13812774" y="1727200"/>
                  </a:lnTo>
                  <a:lnTo>
                    <a:pt x="13825474" y="1727200"/>
                  </a:lnTo>
                  <a:cubicBezTo>
                    <a:pt x="13825474" y="1904746"/>
                    <a:pt x="13680060" y="2048510"/>
                    <a:pt x="13500863" y="2048510"/>
                  </a:cubicBezTo>
                  <a:lnTo>
                    <a:pt x="13500863" y="2035810"/>
                  </a:lnTo>
                  <a:lnTo>
                    <a:pt x="13500863" y="2048510"/>
                  </a:lnTo>
                  <a:lnTo>
                    <a:pt x="324612" y="2048510"/>
                  </a:lnTo>
                  <a:lnTo>
                    <a:pt x="324612" y="2035810"/>
                  </a:lnTo>
                  <a:lnTo>
                    <a:pt x="324612" y="2048510"/>
                  </a:lnTo>
                  <a:cubicBezTo>
                    <a:pt x="145415" y="2048510"/>
                    <a:pt x="0" y="1904746"/>
                    <a:pt x="0" y="1727200"/>
                  </a:cubicBezTo>
                  <a:lnTo>
                    <a:pt x="0" y="321310"/>
                  </a:lnTo>
                  <a:lnTo>
                    <a:pt x="12700" y="321310"/>
                  </a:lnTo>
                  <a:lnTo>
                    <a:pt x="0" y="321310"/>
                  </a:lnTo>
                  <a:moveTo>
                    <a:pt x="25400" y="321310"/>
                  </a:moveTo>
                  <a:lnTo>
                    <a:pt x="25400" y="1727200"/>
                  </a:lnTo>
                  <a:lnTo>
                    <a:pt x="12700" y="1727200"/>
                  </a:lnTo>
                  <a:lnTo>
                    <a:pt x="25400" y="1727200"/>
                  </a:lnTo>
                  <a:cubicBezTo>
                    <a:pt x="25400" y="1890522"/>
                    <a:pt x="159258" y="2023110"/>
                    <a:pt x="324612" y="2023110"/>
                  </a:cubicBezTo>
                  <a:lnTo>
                    <a:pt x="13500863" y="2023110"/>
                  </a:lnTo>
                  <a:cubicBezTo>
                    <a:pt x="13666215" y="2023110"/>
                    <a:pt x="13800074" y="1890522"/>
                    <a:pt x="13800074" y="1727200"/>
                  </a:cubicBezTo>
                  <a:lnTo>
                    <a:pt x="13800074" y="321310"/>
                  </a:lnTo>
                  <a:cubicBezTo>
                    <a:pt x="13800074" y="157988"/>
                    <a:pt x="13666215" y="25400"/>
                    <a:pt x="13500863" y="25400"/>
                  </a:cubicBezTo>
                  <a:lnTo>
                    <a:pt x="324612" y="25400"/>
                  </a:lnTo>
                  <a:lnTo>
                    <a:pt x="324612" y="12700"/>
                  </a:lnTo>
                  <a:lnTo>
                    <a:pt x="324612" y="25400"/>
                  </a:lnTo>
                  <a:cubicBezTo>
                    <a:pt x="159258" y="25400"/>
                    <a:pt x="25400" y="157988"/>
                    <a:pt x="25400" y="321310"/>
                  </a:cubicBezTo>
                  <a:close/>
                </a:path>
              </a:pathLst>
            </a:custGeom>
            <a:solidFill>
              <a:srgbClr val="16FFBB"/>
            </a:solidFill>
            <a:ln w="12700">
              <a:solidFill>
                <a:srgbClr val="000000"/>
              </a:solidFill>
            </a:ln>
          </p:spPr>
        </p:sp>
      </p:grpSp>
      <p:grpSp>
        <p:nvGrpSpPr>
          <p:cNvPr id="15" name="Group 15"/>
          <p:cNvGrpSpPr/>
          <p:nvPr/>
        </p:nvGrpSpPr>
        <p:grpSpPr>
          <a:xfrm>
            <a:off x="713185" y="1678037"/>
            <a:ext cx="462855" cy="462855"/>
            <a:chOff x="0" y="0"/>
            <a:chExt cx="617140" cy="617140"/>
          </a:xfrm>
        </p:grpSpPr>
        <p:sp>
          <p:nvSpPr>
            <p:cNvPr id="16" name="Freeform 16"/>
            <p:cNvSpPr/>
            <p:nvPr/>
          </p:nvSpPr>
          <p:spPr>
            <a:xfrm>
              <a:off x="0" y="0"/>
              <a:ext cx="617220" cy="617220"/>
            </a:xfrm>
            <a:custGeom>
              <a:avLst/>
              <a:gdLst/>
              <a:ahLst/>
              <a:cxnLst/>
              <a:rect l="l" t="t" r="r" b="b"/>
              <a:pathLst>
                <a:path w="617220" h="617220">
                  <a:moveTo>
                    <a:pt x="0" y="308610"/>
                  </a:moveTo>
                  <a:cubicBezTo>
                    <a:pt x="0" y="138176"/>
                    <a:pt x="138176" y="0"/>
                    <a:pt x="308610" y="0"/>
                  </a:cubicBezTo>
                  <a:cubicBezTo>
                    <a:pt x="479044" y="0"/>
                    <a:pt x="617220" y="138176"/>
                    <a:pt x="617220" y="308610"/>
                  </a:cubicBezTo>
                  <a:cubicBezTo>
                    <a:pt x="617220" y="479044"/>
                    <a:pt x="479044" y="617220"/>
                    <a:pt x="308610" y="617220"/>
                  </a:cubicBezTo>
                  <a:cubicBezTo>
                    <a:pt x="138176" y="617220"/>
                    <a:pt x="0" y="479044"/>
                    <a:pt x="0" y="308610"/>
                  </a:cubicBezTo>
                  <a:close/>
                </a:path>
              </a:pathLst>
            </a:custGeom>
            <a:solidFill>
              <a:srgbClr val="16FFBB"/>
            </a:solidFill>
            <a:ln w="12700">
              <a:solidFill>
                <a:srgbClr val="000000"/>
              </a:solidFill>
            </a:ln>
          </p:spPr>
        </p:sp>
      </p:grpSp>
      <p:sp>
        <p:nvSpPr>
          <p:cNvPr id="17" name="Freeform 17" descr="preencoded.png"/>
          <p:cNvSpPr/>
          <p:nvPr/>
        </p:nvSpPr>
        <p:spPr>
          <a:xfrm>
            <a:off x="840432" y="1805285"/>
            <a:ext cx="208210" cy="208210"/>
          </a:xfrm>
          <a:custGeom>
            <a:avLst/>
            <a:gdLst/>
            <a:ahLst/>
            <a:cxnLst/>
            <a:rect l="l" t="t" r="r" b="b"/>
            <a:pathLst>
              <a:path w="208210" h="208210">
                <a:moveTo>
                  <a:pt x="0" y="0"/>
                </a:moveTo>
                <a:lnTo>
                  <a:pt x="208210" y="0"/>
                </a:lnTo>
                <a:lnTo>
                  <a:pt x="208210" y="208210"/>
                </a:lnTo>
                <a:lnTo>
                  <a:pt x="0" y="208210"/>
                </a:lnTo>
                <a:lnTo>
                  <a:pt x="0" y="0"/>
                </a:lnTo>
                <a:close/>
              </a:path>
            </a:pathLst>
          </a:custGeom>
          <a:blipFill>
            <a:blip r:embed="rId7">
              <a:extLst>
                <a:ext uri="{96DAC541-7B7A-43D3-8B79-37D633B846F1}">
                  <asvg:svgBlip xmlns:asvg="http://schemas.microsoft.com/office/drawing/2016/SVG/main" r:embed="rId8"/>
                </a:ext>
              </a:extLst>
            </a:blip>
            <a:stretch>
              <a:fillRect l="-6818" r="-6818"/>
            </a:stretch>
          </a:blipFill>
        </p:spPr>
      </p:sp>
      <p:sp>
        <p:nvSpPr>
          <p:cNvPr id="18" name="TextBox 18"/>
          <p:cNvSpPr txBox="1"/>
          <p:nvPr/>
        </p:nvSpPr>
        <p:spPr>
          <a:xfrm>
            <a:off x="713185" y="2266504"/>
            <a:ext cx="1794122" cy="242887"/>
          </a:xfrm>
          <a:prstGeom prst="rect">
            <a:avLst/>
          </a:prstGeom>
        </p:spPr>
        <p:txBody>
          <a:bodyPr lIns="0" tIns="0" rIns="0" bIns="0" rtlCol="0" anchor="t">
            <a:spAutoFit/>
          </a:bodyPr>
          <a:lstStyle/>
          <a:p>
            <a:pPr algn="l">
              <a:lnSpc>
                <a:spcPts val="1687"/>
              </a:lnSpc>
            </a:pPr>
            <a:r>
              <a:rPr lang="en-US" sz="1312" b="1">
                <a:solidFill>
                  <a:srgbClr val="E0E4E6"/>
                </a:solidFill>
                <a:latin typeface="Arimo Bold"/>
                <a:ea typeface="Arimo Bold"/>
                <a:cs typeface="Arimo Bold"/>
                <a:sym typeface="Arimo Bold"/>
              </a:rPr>
              <a:t>Total Revenue : ₹72M +</a:t>
            </a:r>
          </a:p>
        </p:txBody>
      </p:sp>
      <p:sp>
        <p:nvSpPr>
          <p:cNvPr id="19" name="TextBox 19"/>
          <p:cNvSpPr txBox="1"/>
          <p:nvPr/>
        </p:nvSpPr>
        <p:spPr>
          <a:xfrm>
            <a:off x="713185" y="2544812"/>
            <a:ext cx="10003631" cy="304056"/>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This is the total money the company earned from all sales. It shows how well the business is performing overall.</a:t>
            </a:r>
          </a:p>
        </p:txBody>
      </p:sp>
      <p:grpSp>
        <p:nvGrpSpPr>
          <p:cNvPr id="20" name="Group 20"/>
          <p:cNvGrpSpPr/>
          <p:nvPr/>
        </p:nvGrpSpPr>
        <p:grpSpPr>
          <a:xfrm>
            <a:off x="530424" y="3166765"/>
            <a:ext cx="10369154" cy="1536352"/>
            <a:chOff x="0" y="0"/>
            <a:chExt cx="13825538" cy="2048470"/>
          </a:xfrm>
        </p:grpSpPr>
        <p:sp>
          <p:nvSpPr>
            <p:cNvPr id="21" name="Freeform 21"/>
            <p:cNvSpPr/>
            <p:nvPr/>
          </p:nvSpPr>
          <p:spPr>
            <a:xfrm>
              <a:off x="12700" y="12700"/>
              <a:ext cx="13800074" cy="2023110"/>
            </a:xfrm>
            <a:custGeom>
              <a:avLst/>
              <a:gdLst/>
              <a:ahLst/>
              <a:cxnLst/>
              <a:rect l="l" t="t" r="r" b="b"/>
              <a:pathLst>
                <a:path w="13800074" h="2023110">
                  <a:moveTo>
                    <a:pt x="0" y="308610"/>
                  </a:moveTo>
                  <a:cubicBezTo>
                    <a:pt x="0" y="138176"/>
                    <a:pt x="139700" y="0"/>
                    <a:pt x="311912" y="0"/>
                  </a:cubicBezTo>
                  <a:lnTo>
                    <a:pt x="13488163" y="0"/>
                  </a:lnTo>
                  <a:cubicBezTo>
                    <a:pt x="13660374" y="0"/>
                    <a:pt x="13800074" y="138176"/>
                    <a:pt x="13800074" y="308610"/>
                  </a:cubicBezTo>
                  <a:lnTo>
                    <a:pt x="13800074" y="1714500"/>
                  </a:lnTo>
                  <a:cubicBezTo>
                    <a:pt x="13800074" y="1884934"/>
                    <a:pt x="13660374" y="2023110"/>
                    <a:pt x="13488163" y="2023110"/>
                  </a:cubicBezTo>
                  <a:lnTo>
                    <a:pt x="311912" y="2023110"/>
                  </a:lnTo>
                  <a:cubicBezTo>
                    <a:pt x="139700" y="2023110"/>
                    <a:pt x="0" y="1884934"/>
                    <a:pt x="0" y="1714500"/>
                  </a:cubicBezTo>
                  <a:close/>
                </a:path>
              </a:pathLst>
            </a:custGeom>
            <a:solidFill>
              <a:srgbClr val="0A081B"/>
            </a:solidFill>
            <a:ln w="12700">
              <a:solidFill>
                <a:srgbClr val="000000"/>
              </a:solidFill>
            </a:ln>
          </p:spPr>
        </p:sp>
        <p:sp>
          <p:nvSpPr>
            <p:cNvPr id="22" name="Freeform 22"/>
            <p:cNvSpPr/>
            <p:nvPr/>
          </p:nvSpPr>
          <p:spPr>
            <a:xfrm>
              <a:off x="0" y="0"/>
              <a:ext cx="13825474" cy="2048510"/>
            </a:xfrm>
            <a:custGeom>
              <a:avLst/>
              <a:gdLst/>
              <a:ahLst/>
              <a:cxnLst/>
              <a:rect l="l" t="t" r="r" b="b"/>
              <a:pathLst>
                <a:path w="13825474" h="2048510">
                  <a:moveTo>
                    <a:pt x="0" y="321310"/>
                  </a:moveTo>
                  <a:cubicBezTo>
                    <a:pt x="0" y="143764"/>
                    <a:pt x="145415" y="0"/>
                    <a:pt x="324612" y="0"/>
                  </a:cubicBezTo>
                  <a:lnTo>
                    <a:pt x="13500863" y="0"/>
                  </a:lnTo>
                  <a:lnTo>
                    <a:pt x="13500863" y="12700"/>
                  </a:lnTo>
                  <a:lnTo>
                    <a:pt x="13500863" y="0"/>
                  </a:lnTo>
                  <a:cubicBezTo>
                    <a:pt x="13680060" y="0"/>
                    <a:pt x="13825474" y="143764"/>
                    <a:pt x="13825474" y="321310"/>
                  </a:cubicBezTo>
                  <a:lnTo>
                    <a:pt x="13812774" y="321310"/>
                  </a:lnTo>
                  <a:lnTo>
                    <a:pt x="13825474" y="321310"/>
                  </a:lnTo>
                  <a:lnTo>
                    <a:pt x="13825474" y="1727200"/>
                  </a:lnTo>
                  <a:lnTo>
                    <a:pt x="13812774" y="1727200"/>
                  </a:lnTo>
                  <a:lnTo>
                    <a:pt x="13825474" y="1727200"/>
                  </a:lnTo>
                  <a:cubicBezTo>
                    <a:pt x="13825474" y="1904746"/>
                    <a:pt x="13680060" y="2048510"/>
                    <a:pt x="13500863" y="2048510"/>
                  </a:cubicBezTo>
                  <a:lnTo>
                    <a:pt x="13500863" y="2035810"/>
                  </a:lnTo>
                  <a:lnTo>
                    <a:pt x="13500863" y="2048510"/>
                  </a:lnTo>
                  <a:lnTo>
                    <a:pt x="324612" y="2048510"/>
                  </a:lnTo>
                  <a:lnTo>
                    <a:pt x="324612" y="2035810"/>
                  </a:lnTo>
                  <a:lnTo>
                    <a:pt x="324612" y="2048510"/>
                  </a:lnTo>
                  <a:cubicBezTo>
                    <a:pt x="145415" y="2048510"/>
                    <a:pt x="0" y="1904746"/>
                    <a:pt x="0" y="1727200"/>
                  </a:cubicBezTo>
                  <a:lnTo>
                    <a:pt x="0" y="321310"/>
                  </a:lnTo>
                  <a:lnTo>
                    <a:pt x="12700" y="321310"/>
                  </a:lnTo>
                  <a:lnTo>
                    <a:pt x="0" y="321310"/>
                  </a:lnTo>
                  <a:moveTo>
                    <a:pt x="25400" y="321310"/>
                  </a:moveTo>
                  <a:lnTo>
                    <a:pt x="25400" y="1727200"/>
                  </a:lnTo>
                  <a:lnTo>
                    <a:pt x="12700" y="1727200"/>
                  </a:lnTo>
                  <a:lnTo>
                    <a:pt x="25400" y="1727200"/>
                  </a:lnTo>
                  <a:cubicBezTo>
                    <a:pt x="25400" y="1890522"/>
                    <a:pt x="159258" y="2023110"/>
                    <a:pt x="324612" y="2023110"/>
                  </a:cubicBezTo>
                  <a:lnTo>
                    <a:pt x="13500863" y="2023110"/>
                  </a:lnTo>
                  <a:cubicBezTo>
                    <a:pt x="13666215" y="2023110"/>
                    <a:pt x="13800074" y="1890522"/>
                    <a:pt x="13800074" y="1727200"/>
                  </a:cubicBezTo>
                  <a:lnTo>
                    <a:pt x="13800074" y="321310"/>
                  </a:lnTo>
                  <a:cubicBezTo>
                    <a:pt x="13800074" y="157988"/>
                    <a:pt x="13666215" y="25400"/>
                    <a:pt x="13500863" y="25400"/>
                  </a:cubicBezTo>
                  <a:lnTo>
                    <a:pt x="324612" y="25400"/>
                  </a:lnTo>
                  <a:lnTo>
                    <a:pt x="324612" y="12700"/>
                  </a:lnTo>
                  <a:lnTo>
                    <a:pt x="324612" y="25400"/>
                  </a:lnTo>
                  <a:cubicBezTo>
                    <a:pt x="159258" y="25400"/>
                    <a:pt x="25400" y="157988"/>
                    <a:pt x="25400" y="321310"/>
                  </a:cubicBezTo>
                  <a:close/>
                </a:path>
              </a:pathLst>
            </a:custGeom>
            <a:solidFill>
              <a:srgbClr val="29DDDA"/>
            </a:solidFill>
            <a:ln w="12700">
              <a:solidFill>
                <a:srgbClr val="000000"/>
              </a:solidFill>
            </a:ln>
          </p:spPr>
        </p:sp>
      </p:grpSp>
      <p:grpSp>
        <p:nvGrpSpPr>
          <p:cNvPr id="23" name="Group 23"/>
          <p:cNvGrpSpPr/>
          <p:nvPr/>
        </p:nvGrpSpPr>
        <p:grpSpPr>
          <a:xfrm>
            <a:off x="713185" y="3349526"/>
            <a:ext cx="462855" cy="462855"/>
            <a:chOff x="0" y="0"/>
            <a:chExt cx="617140" cy="617140"/>
          </a:xfrm>
        </p:grpSpPr>
        <p:sp>
          <p:nvSpPr>
            <p:cNvPr id="24" name="Freeform 24"/>
            <p:cNvSpPr/>
            <p:nvPr/>
          </p:nvSpPr>
          <p:spPr>
            <a:xfrm>
              <a:off x="0" y="0"/>
              <a:ext cx="617220" cy="617220"/>
            </a:xfrm>
            <a:custGeom>
              <a:avLst/>
              <a:gdLst/>
              <a:ahLst/>
              <a:cxnLst/>
              <a:rect l="l" t="t" r="r" b="b"/>
              <a:pathLst>
                <a:path w="617220" h="617220">
                  <a:moveTo>
                    <a:pt x="0" y="308610"/>
                  </a:moveTo>
                  <a:cubicBezTo>
                    <a:pt x="0" y="138176"/>
                    <a:pt x="138176" y="0"/>
                    <a:pt x="308610" y="0"/>
                  </a:cubicBezTo>
                  <a:cubicBezTo>
                    <a:pt x="479044" y="0"/>
                    <a:pt x="617220" y="138176"/>
                    <a:pt x="617220" y="308610"/>
                  </a:cubicBezTo>
                  <a:cubicBezTo>
                    <a:pt x="617220" y="479044"/>
                    <a:pt x="479044" y="617220"/>
                    <a:pt x="308610" y="617220"/>
                  </a:cubicBezTo>
                  <a:cubicBezTo>
                    <a:pt x="138176" y="617220"/>
                    <a:pt x="0" y="479044"/>
                    <a:pt x="0" y="308610"/>
                  </a:cubicBezTo>
                  <a:close/>
                </a:path>
              </a:pathLst>
            </a:custGeom>
            <a:solidFill>
              <a:srgbClr val="29DDDA"/>
            </a:solidFill>
            <a:ln w="12700">
              <a:solidFill>
                <a:srgbClr val="000000"/>
              </a:solidFill>
            </a:ln>
          </p:spPr>
        </p:sp>
      </p:grpSp>
      <p:sp>
        <p:nvSpPr>
          <p:cNvPr id="25" name="Freeform 25" descr="preencoded.png"/>
          <p:cNvSpPr/>
          <p:nvPr/>
        </p:nvSpPr>
        <p:spPr>
          <a:xfrm>
            <a:off x="840432" y="3476774"/>
            <a:ext cx="208210" cy="208210"/>
          </a:xfrm>
          <a:custGeom>
            <a:avLst/>
            <a:gdLst/>
            <a:ahLst/>
            <a:cxnLst/>
            <a:rect l="l" t="t" r="r" b="b"/>
            <a:pathLst>
              <a:path w="208210" h="208210">
                <a:moveTo>
                  <a:pt x="0" y="0"/>
                </a:moveTo>
                <a:lnTo>
                  <a:pt x="208210" y="0"/>
                </a:lnTo>
                <a:lnTo>
                  <a:pt x="208210" y="208210"/>
                </a:lnTo>
                <a:lnTo>
                  <a:pt x="0" y="208210"/>
                </a:lnTo>
                <a:lnTo>
                  <a:pt x="0" y="0"/>
                </a:lnTo>
                <a:close/>
              </a:path>
            </a:pathLst>
          </a:custGeom>
          <a:blipFill>
            <a:blip r:embed="rId9">
              <a:extLst>
                <a:ext uri="{96DAC541-7B7A-43D3-8B79-37D633B846F1}">
                  <asvg:svgBlip xmlns:asvg="http://schemas.microsoft.com/office/drawing/2016/SVG/main" r:embed="rId10"/>
                </a:ext>
              </a:extLst>
            </a:blip>
            <a:stretch>
              <a:fillRect l="-104545" r="-104545"/>
            </a:stretch>
          </a:blipFill>
        </p:spPr>
      </p:sp>
      <p:sp>
        <p:nvSpPr>
          <p:cNvPr id="26" name="TextBox 26"/>
          <p:cNvSpPr txBox="1"/>
          <p:nvPr/>
        </p:nvSpPr>
        <p:spPr>
          <a:xfrm>
            <a:off x="713185" y="3937992"/>
            <a:ext cx="1714500" cy="242887"/>
          </a:xfrm>
          <a:prstGeom prst="rect">
            <a:avLst/>
          </a:prstGeom>
        </p:spPr>
        <p:txBody>
          <a:bodyPr lIns="0" tIns="0" rIns="0" bIns="0" rtlCol="0" anchor="t">
            <a:spAutoFit/>
          </a:bodyPr>
          <a:lstStyle/>
          <a:p>
            <a:pPr algn="l">
              <a:lnSpc>
                <a:spcPts val="1687"/>
              </a:lnSpc>
            </a:pPr>
            <a:r>
              <a:rPr lang="en-US" sz="1312" b="1">
                <a:solidFill>
                  <a:srgbClr val="E0E4E6"/>
                </a:solidFill>
                <a:latin typeface="Arimo Bold"/>
                <a:ea typeface="Arimo Bold"/>
                <a:cs typeface="Arimo Bold"/>
                <a:sym typeface="Arimo Bold"/>
              </a:rPr>
              <a:t>Total Orders : 120K+</a:t>
            </a:r>
          </a:p>
        </p:txBody>
      </p:sp>
      <p:sp>
        <p:nvSpPr>
          <p:cNvPr id="27" name="TextBox 27"/>
          <p:cNvSpPr txBox="1"/>
          <p:nvPr/>
        </p:nvSpPr>
        <p:spPr>
          <a:xfrm>
            <a:off x="713185" y="4216301"/>
            <a:ext cx="10003631" cy="304056"/>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This tells how many orders customers placed. It helps us understand customer demand and how busy the business is.</a:t>
            </a:r>
          </a:p>
        </p:txBody>
      </p:sp>
      <p:grpSp>
        <p:nvGrpSpPr>
          <p:cNvPr id="28" name="Group 28"/>
          <p:cNvGrpSpPr/>
          <p:nvPr/>
        </p:nvGrpSpPr>
        <p:grpSpPr>
          <a:xfrm>
            <a:off x="530424" y="4838254"/>
            <a:ext cx="10369154" cy="1783259"/>
            <a:chOff x="0" y="0"/>
            <a:chExt cx="13825538" cy="2377678"/>
          </a:xfrm>
        </p:grpSpPr>
        <p:sp>
          <p:nvSpPr>
            <p:cNvPr id="29" name="Freeform 29"/>
            <p:cNvSpPr/>
            <p:nvPr/>
          </p:nvSpPr>
          <p:spPr>
            <a:xfrm>
              <a:off x="12700" y="12700"/>
              <a:ext cx="13800201" cy="2352294"/>
            </a:xfrm>
            <a:custGeom>
              <a:avLst/>
              <a:gdLst/>
              <a:ahLst/>
              <a:cxnLst/>
              <a:rect l="l" t="t" r="r" b="b"/>
              <a:pathLst>
                <a:path w="13800201" h="2352294">
                  <a:moveTo>
                    <a:pt x="0" y="308610"/>
                  </a:moveTo>
                  <a:cubicBezTo>
                    <a:pt x="0" y="138176"/>
                    <a:pt x="139446" y="0"/>
                    <a:pt x="311404" y="0"/>
                  </a:cubicBezTo>
                  <a:lnTo>
                    <a:pt x="13488797" y="0"/>
                  </a:lnTo>
                  <a:cubicBezTo>
                    <a:pt x="13660755" y="0"/>
                    <a:pt x="13800201" y="138176"/>
                    <a:pt x="13800201" y="308610"/>
                  </a:cubicBezTo>
                  <a:lnTo>
                    <a:pt x="13800201" y="2043684"/>
                  </a:lnTo>
                  <a:cubicBezTo>
                    <a:pt x="13800201" y="2214118"/>
                    <a:pt x="13660755" y="2352294"/>
                    <a:pt x="13488797" y="2352294"/>
                  </a:cubicBezTo>
                  <a:lnTo>
                    <a:pt x="311404" y="2352294"/>
                  </a:lnTo>
                  <a:cubicBezTo>
                    <a:pt x="139446" y="2352294"/>
                    <a:pt x="0" y="2214118"/>
                    <a:pt x="0" y="2043684"/>
                  </a:cubicBezTo>
                  <a:close/>
                </a:path>
              </a:pathLst>
            </a:custGeom>
            <a:solidFill>
              <a:srgbClr val="0A081B"/>
            </a:solidFill>
            <a:ln w="12700">
              <a:solidFill>
                <a:srgbClr val="000000"/>
              </a:solidFill>
            </a:ln>
          </p:spPr>
        </p:sp>
        <p:sp>
          <p:nvSpPr>
            <p:cNvPr id="30" name="Freeform 30"/>
            <p:cNvSpPr/>
            <p:nvPr/>
          </p:nvSpPr>
          <p:spPr>
            <a:xfrm>
              <a:off x="0" y="0"/>
              <a:ext cx="13825601" cy="2377694"/>
            </a:xfrm>
            <a:custGeom>
              <a:avLst/>
              <a:gdLst/>
              <a:ahLst/>
              <a:cxnLst/>
              <a:rect l="l" t="t" r="r" b="b"/>
              <a:pathLst>
                <a:path w="13825601" h="2377694">
                  <a:moveTo>
                    <a:pt x="0" y="321310"/>
                  </a:moveTo>
                  <a:cubicBezTo>
                    <a:pt x="0" y="143764"/>
                    <a:pt x="145161" y="0"/>
                    <a:pt x="324104" y="0"/>
                  </a:cubicBezTo>
                  <a:lnTo>
                    <a:pt x="13501497" y="0"/>
                  </a:lnTo>
                  <a:lnTo>
                    <a:pt x="13501497" y="12700"/>
                  </a:lnTo>
                  <a:lnTo>
                    <a:pt x="13501497" y="0"/>
                  </a:lnTo>
                  <a:cubicBezTo>
                    <a:pt x="13680312" y="0"/>
                    <a:pt x="13825601" y="143764"/>
                    <a:pt x="13825601" y="321310"/>
                  </a:cubicBezTo>
                  <a:lnTo>
                    <a:pt x="13812901" y="321310"/>
                  </a:lnTo>
                  <a:lnTo>
                    <a:pt x="13825601" y="321310"/>
                  </a:lnTo>
                  <a:lnTo>
                    <a:pt x="13825601" y="2056384"/>
                  </a:lnTo>
                  <a:lnTo>
                    <a:pt x="13812901" y="2056384"/>
                  </a:lnTo>
                  <a:lnTo>
                    <a:pt x="13825601" y="2056384"/>
                  </a:lnTo>
                  <a:cubicBezTo>
                    <a:pt x="13825601" y="2233930"/>
                    <a:pt x="13680439" y="2377694"/>
                    <a:pt x="13501497" y="2377694"/>
                  </a:cubicBezTo>
                  <a:lnTo>
                    <a:pt x="13501497" y="2364994"/>
                  </a:lnTo>
                  <a:lnTo>
                    <a:pt x="13501497" y="2377694"/>
                  </a:lnTo>
                  <a:lnTo>
                    <a:pt x="324104" y="2377694"/>
                  </a:lnTo>
                  <a:lnTo>
                    <a:pt x="324104" y="2364994"/>
                  </a:lnTo>
                  <a:lnTo>
                    <a:pt x="324104" y="2377694"/>
                  </a:lnTo>
                  <a:cubicBezTo>
                    <a:pt x="145161" y="2377694"/>
                    <a:pt x="0" y="2233930"/>
                    <a:pt x="0" y="2056384"/>
                  </a:cubicBezTo>
                  <a:lnTo>
                    <a:pt x="0" y="321310"/>
                  </a:lnTo>
                  <a:lnTo>
                    <a:pt x="12700" y="321310"/>
                  </a:lnTo>
                  <a:lnTo>
                    <a:pt x="0" y="321310"/>
                  </a:lnTo>
                  <a:moveTo>
                    <a:pt x="25400" y="321310"/>
                  </a:moveTo>
                  <a:lnTo>
                    <a:pt x="25400" y="2056384"/>
                  </a:lnTo>
                  <a:lnTo>
                    <a:pt x="12700" y="2056384"/>
                  </a:lnTo>
                  <a:lnTo>
                    <a:pt x="25400" y="2056384"/>
                  </a:lnTo>
                  <a:cubicBezTo>
                    <a:pt x="25400" y="2219706"/>
                    <a:pt x="159004" y="2352294"/>
                    <a:pt x="324104" y="2352294"/>
                  </a:cubicBezTo>
                  <a:lnTo>
                    <a:pt x="13501497" y="2352294"/>
                  </a:lnTo>
                  <a:cubicBezTo>
                    <a:pt x="13666597" y="2352294"/>
                    <a:pt x="13800201" y="2219706"/>
                    <a:pt x="13800201" y="2056384"/>
                  </a:cubicBezTo>
                  <a:lnTo>
                    <a:pt x="13800201" y="321310"/>
                  </a:lnTo>
                  <a:cubicBezTo>
                    <a:pt x="13800201" y="157988"/>
                    <a:pt x="13666597" y="25400"/>
                    <a:pt x="13501497" y="25400"/>
                  </a:cubicBezTo>
                  <a:lnTo>
                    <a:pt x="324104" y="25400"/>
                  </a:lnTo>
                  <a:lnTo>
                    <a:pt x="324104" y="12700"/>
                  </a:lnTo>
                  <a:lnTo>
                    <a:pt x="324104" y="25400"/>
                  </a:lnTo>
                  <a:cubicBezTo>
                    <a:pt x="159004" y="25400"/>
                    <a:pt x="25400" y="157988"/>
                    <a:pt x="25400" y="321310"/>
                  </a:cubicBezTo>
                  <a:close/>
                </a:path>
              </a:pathLst>
            </a:custGeom>
            <a:solidFill>
              <a:srgbClr val="37A7E7"/>
            </a:solidFill>
            <a:ln w="12700">
              <a:solidFill>
                <a:srgbClr val="000000"/>
              </a:solidFill>
            </a:ln>
          </p:spPr>
        </p:sp>
      </p:grpSp>
      <p:grpSp>
        <p:nvGrpSpPr>
          <p:cNvPr id="31" name="Group 31"/>
          <p:cNvGrpSpPr/>
          <p:nvPr/>
        </p:nvGrpSpPr>
        <p:grpSpPr>
          <a:xfrm>
            <a:off x="713185" y="5021015"/>
            <a:ext cx="462855" cy="462855"/>
            <a:chOff x="0" y="0"/>
            <a:chExt cx="617140" cy="617140"/>
          </a:xfrm>
        </p:grpSpPr>
        <p:sp>
          <p:nvSpPr>
            <p:cNvPr id="32" name="Freeform 32"/>
            <p:cNvSpPr/>
            <p:nvPr/>
          </p:nvSpPr>
          <p:spPr>
            <a:xfrm>
              <a:off x="0" y="0"/>
              <a:ext cx="617220" cy="617220"/>
            </a:xfrm>
            <a:custGeom>
              <a:avLst/>
              <a:gdLst/>
              <a:ahLst/>
              <a:cxnLst/>
              <a:rect l="l" t="t" r="r" b="b"/>
              <a:pathLst>
                <a:path w="617220" h="617220">
                  <a:moveTo>
                    <a:pt x="0" y="308610"/>
                  </a:moveTo>
                  <a:cubicBezTo>
                    <a:pt x="0" y="138176"/>
                    <a:pt x="138176" y="0"/>
                    <a:pt x="308610" y="0"/>
                  </a:cubicBezTo>
                  <a:cubicBezTo>
                    <a:pt x="479044" y="0"/>
                    <a:pt x="617220" y="138176"/>
                    <a:pt x="617220" y="308610"/>
                  </a:cubicBezTo>
                  <a:cubicBezTo>
                    <a:pt x="617220" y="479044"/>
                    <a:pt x="479044" y="617220"/>
                    <a:pt x="308610" y="617220"/>
                  </a:cubicBezTo>
                  <a:cubicBezTo>
                    <a:pt x="138176" y="617220"/>
                    <a:pt x="0" y="479044"/>
                    <a:pt x="0" y="308610"/>
                  </a:cubicBezTo>
                  <a:close/>
                </a:path>
              </a:pathLst>
            </a:custGeom>
            <a:solidFill>
              <a:srgbClr val="37A7E7"/>
            </a:solidFill>
            <a:ln w="12700">
              <a:solidFill>
                <a:srgbClr val="000000"/>
              </a:solidFill>
            </a:ln>
          </p:spPr>
        </p:sp>
      </p:grpSp>
      <p:sp>
        <p:nvSpPr>
          <p:cNvPr id="33" name="Freeform 33" descr="preencoded.png"/>
          <p:cNvSpPr/>
          <p:nvPr/>
        </p:nvSpPr>
        <p:spPr>
          <a:xfrm>
            <a:off x="840432" y="5148262"/>
            <a:ext cx="208210" cy="208210"/>
          </a:xfrm>
          <a:custGeom>
            <a:avLst/>
            <a:gdLst/>
            <a:ahLst/>
            <a:cxnLst/>
            <a:rect l="l" t="t" r="r" b="b"/>
            <a:pathLst>
              <a:path w="208210" h="208210">
                <a:moveTo>
                  <a:pt x="0" y="0"/>
                </a:moveTo>
                <a:lnTo>
                  <a:pt x="208210" y="0"/>
                </a:lnTo>
                <a:lnTo>
                  <a:pt x="208210" y="208210"/>
                </a:lnTo>
                <a:lnTo>
                  <a:pt x="0" y="208210"/>
                </a:lnTo>
                <a:lnTo>
                  <a:pt x="0" y="0"/>
                </a:lnTo>
                <a:close/>
              </a:path>
            </a:pathLst>
          </a:custGeom>
          <a:blipFill>
            <a:blip r:embed="rId11">
              <a:extLst>
                <a:ext uri="{96DAC541-7B7A-43D3-8B79-37D633B846F1}">
                  <asvg:svgBlip xmlns:asvg="http://schemas.microsoft.com/office/drawing/2016/SVG/main" r:embed="rId12"/>
                </a:ext>
              </a:extLst>
            </a:blip>
            <a:stretch>
              <a:fillRect t="-4545" b="-4545"/>
            </a:stretch>
          </a:blipFill>
        </p:spPr>
      </p:sp>
      <p:sp>
        <p:nvSpPr>
          <p:cNvPr id="34" name="TextBox 34"/>
          <p:cNvSpPr txBox="1"/>
          <p:nvPr/>
        </p:nvSpPr>
        <p:spPr>
          <a:xfrm>
            <a:off x="713185" y="5609481"/>
            <a:ext cx="2626667" cy="242887"/>
          </a:xfrm>
          <a:prstGeom prst="rect">
            <a:avLst/>
          </a:prstGeom>
        </p:spPr>
        <p:txBody>
          <a:bodyPr lIns="0" tIns="0" rIns="0" bIns="0" rtlCol="0" anchor="t">
            <a:spAutoFit/>
          </a:bodyPr>
          <a:lstStyle/>
          <a:p>
            <a:pPr algn="l">
              <a:lnSpc>
                <a:spcPts val="1687"/>
              </a:lnSpc>
            </a:pPr>
            <a:r>
              <a:rPr lang="en-US" sz="1312" b="1">
                <a:solidFill>
                  <a:srgbClr val="E0E4E6"/>
                </a:solidFill>
                <a:latin typeface="Arimo Bold"/>
                <a:ea typeface="Arimo Bold"/>
                <a:cs typeface="Arimo Bold"/>
                <a:sym typeface="Arimo Bold"/>
              </a:rPr>
              <a:t>Average Order Value (AOV) :₹596</a:t>
            </a:r>
          </a:p>
        </p:txBody>
      </p:sp>
      <p:sp>
        <p:nvSpPr>
          <p:cNvPr id="35" name="TextBox 35"/>
          <p:cNvSpPr txBox="1"/>
          <p:nvPr/>
        </p:nvSpPr>
        <p:spPr>
          <a:xfrm>
            <a:off x="713185" y="5887790"/>
            <a:ext cx="10003631" cy="550961"/>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This shows how much money a customer spends on average per order. A higher AOV means customers are buying more items or higher-priced products</a:t>
            </a:r>
          </a:p>
        </p:txBody>
      </p:sp>
      <p:grpSp>
        <p:nvGrpSpPr>
          <p:cNvPr id="36" name="Group 36"/>
          <p:cNvGrpSpPr/>
          <p:nvPr/>
        </p:nvGrpSpPr>
        <p:grpSpPr>
          <a:xfrm>
            <a:off x="530424" y="6756647"/>
            <a:ext cx="10369154" cy="1536352"/>
            <a:chOff x="0" y="0"/>
            <a:chExt cx="13825538" cy="2048470"/>
          </a:xfrm>
        </p:grpSpPr>
        <p:sp>
          <p:nvSpPr>
            <p:cNvPr id="37" name="Freeform 37"/>
            <p:cNvSpPr/>
            <p:nvPr/>
          </p:nvSpPr>
          <p:spPr>
            <a:xfrm>
              <a:off x="12700" y="12700"/>
              <a:ext cx="13800074" cy="2023110"/>
            </a:xfrm>
            <a:custGeom>
              <a:avLst/>
              <a:gdLst/>
              <a:ahLst/>
              <a:cxnLst/>
              <a:rect l="l" t="t" r="r" b="b"/>
              <a:pathLst>
                <a:path w="13800074" h="2023110">
                  <a:moveTo>
                    <a:pt x="0" y="308610"/>
                  </a:moveTo>
                  <a:cubicBezTo>
                    <a:pt x="0" y="138176"/>
                    <a:pt x="139700" y="0"/>
                    <a:pt x="311912" y="0"/>
                  </a:cubicBezTo>
                  <a:lnTo>
                    <a:pt x="13488163" y="0"/>
                  </a:lnTo>
                  <a:cubicBezTo>
                    <a:pt x="13660374" y="0"/>
                    <a:pt x="13800074" y="138176"/>
                    <a:pt x="13800074" y="308610"/>
                  </a:cubicBezTo>
                  <a:lnTo>
                    <a:pt x="13800074" y="1714500"/>
                  </a:lnTo>
                  <a:cubicBezTo>
                    <a:pt x="13800074" y="1884934"/>
                    <a:pt x="13660374" y="2023110"/>
                    <a:pt x="13488163" y="2023110"/>
                  </a:cubicBezTo>
                  <a:lnTo>
                    <a:pt x="311912" y="2023110"/>
                  </a:lnTo>
                  <a:cubicBezTo>
                    <a:pt x="139700" y="2023110"/>
                    <a:pt x="0" y="1884934"/>
                    <a:pt x="0" y="1714500"/>
                  </a:cubicBezTo>
                  <a:close/>
                </a:path>
              </a:pathLst>
            </a:custGeom>
            <a:solidFill>
              <a:srgbClr val="0A081B"/>
            </a:solidFill>
            <a:ln w="12700">
              <a:solidFill>
                <a:srgbClr val="000000"/>
              </a:solidFill>
            </a:ln>
          </p:spPr>
        </p:sp>
        <p:sp>
          <p:nvSpPr>
            <p:cNvPr id="38" name="Freeform 38"/>
            <p:cNvSpPr/>
            <p:nvPr/>
          </p:nvSpPr>
          <p:spPr>
            <a:xfrm>
              <a:off x="0" y="0"/>
              <a:ext cx="13825474" cy="2048510"/>
            </a:xfrm>
            <a:custGeom>
              <a:avLst/>
              <a:gdLst/>
              <a:ahLst/>
              <a:cxnLst/>
              <a:rect l="l" t="t" r="r" b="b"/>
              <a:pathLst>
                <a:path w="13825474" h="2048510">
                  <a:moveTo>
                    <a:pt x="0" y="321310"/>
                  </a:moveTo>
                  <a:cubicBezTo>
                    <a:pt x="0" y="143764"/>
                    <a:pt x="145415" y="0"/>
                    <a:pt x="324612" y="0"/>
                  </a:cubicBezTo>
                  <a:lnTo>
                    <a:pt x="13500863" y="0"/>
                  </a:lnTo>
                  <a:lnTo>
                    <a:pt x="13500863" y="12700"/>
                  </a:lnTo>
                  <a:lnTo>
                    <a:pt x="13500863" y="0"/>
                  </a:lnTo>
                  <a:cubicBezTo>
                    <a:pt x="13680060" y="0"/>
                    <a:pt x="13825474" y="143764"/>
                    <a:pt x="13825474" y="321310"/>
                  </a:cubicBezTo>
                  <a:lnTo>
                    <a:pt x="13812774" y="321310"/>
                  </a:lnTo>
                  <a:lnTo>
                    <a:pt x="13825474" y="321310"/>
                  </a:lnTo>
                  <a:lnTo>
                    <a:pt x="13825474" y="1727200"/>
                  </a:lnTo>
                  <a:lnTo>
                    <a:pt x="13812774" y="1727200"/>
                  </a:lnTo>
                  <a:lnTo>
                    <a:pt x="13825474" y="1727200"/>
                  </a:lnTo>
                  <a:cubicBezTo>
                    <a:pt x="13825474" y="1904746"/>
                    <a:pt x="13680060" y="2048510"/>
                    <a:pt x="13500863" y="2048510"/>
                  </a:cubicBezTo>
                  <a:lnTo>
                    <a:pt x="13500863" y="2035810"/>
                  </a:lnTo>
                  <a:lnTo>
                    <a:pt x="13500863" y="2048510"/>
                  </a:lnTo>
                  <a:lnTo>
                    <a:pt x="324612" y="2048510"/>
                  </a:lnTo>
                  <a:lnTo>
                    <a:pt x="324612" y="2035810"/>
                  </a:lnTo>
                  <a:lnTo>
                    <a:pt x="324612" y="2048510"/>
                  </a:lnTo>
                  <a:cubicBezTo>
                    <a:pt x="145415" y="2048510"/>
                    <a:pt x="0" y="1904746"/>
                    <a:pt x="0" y="1727200"/>
                  </a:cubicBezTo>
                  <a:lnTo>
                    <a:pt x="0" y="321310"/>
                  </a:lnTo>
                  <a:lnTo>
                    <a:pt x="12700" y="321310"/>
                  </a:lnTo>
                  <a:lnTo>
                    <a:pt x="0" y="321310"/>
                  </a:lnTo>
                  <a:moveTo>
                    <a:pt x="25400" y="321310"/>
                  </a:moveTo>
                  <a:lnTo>
                    <a:pt x="25400" y="1727200"/>
                  </a:lnTo>
                  <a:lnTo>
                    <a:pt x="12700" y="1727200"/>
                  </a:lnTo>
                  <a:lnTo>
                    <a:pt x="25400" y="1727200"/>
                  </a:lnTo>
                  <a:cubicBezTo>
                    <a:pt x="25400" y="1890522"/>
                    <a:pt x="159258" y="2023110"/>
                    <a:pt x="324612" y="2023110"/>
                  </a:cubicBezTo>
                  <a:lnTo>
                    <a:pt x="13500863" y="2023110"/>
                  </a:lnTo>
                  <a:cubicBezTo>
                    <a:pt x="13666215" y="2023110"/>
                    <a:pt x="13800074" y="1890522"/>
                    <a:pt x="13800074" y="1727200"/>
                  </a:cubicBezTo>
                  <a:lnTo>
                    <a:pt x="13800074" y="321310"/>
                  </a:lnTo>
                  <a:cubicBezTo>
                    <a:pt x="13800074" y="157988"/>
                    <a:pt x="13666215" y="25400"/>
                    <a:pt x="13500863" y="25400"/>
                  </a:cubicBezTo>
                  <a:lnTo>
                    <a:pt x="324612" y="25400"/>
                  </a:lnTo>
                  <a:lnTo>
                    <a:pt x="324612" y="12700"/>
                  </a:lnTo>
                  <a:lnTo>
                    <a:pt x="324612" y="25400"/>
                  </a:lnTo>
                  <a:cubicBezTo>
                    <a:pt x="159258" y="25400"/>
                    <a:pt x="25400" y="157988"/>
                    <a:pt x="25400" y="321310"/>
                  </a:cubicBezTo>
                  <a:close/>
                </a:path>
              </a:pathLst>
            </a:custGeom>
            <a:solidFill>
              <a:srgbClr val="091231"/>
            </a:solidFill>
            <a:ln w="12700">
              <a:solidFill>
                <a:srgbClr val="000000"/>
              </a:solidFill>
            </a:ln>
          </p:spPr>
        </p:sp>
      </p:grpSp>
      <p:grpSp>
        <p:nvGrpSpPr>
          <p:cNvPr id="39" name="Group 39"/>
          <p:cNvGrpSpPr/>
          <p:nvPr/>
        </p:nvGrpSpPr>
        <p:grpSpPr>
          <a:xfrm>
            <a:off x="713185" y="6939409"/>
            <a:ext cx="462855" cy="462855"/>
            <a:chOff x="0" y="0"/>
            <a:chExt cx="617140" cy="617140"/>
          </a:xfrm>
        </p:grpSpPr>
        <p:sp>
          <p:nvSpPr>
            <p:cNvPr id="40" name="Freeform 40"/>
            <p:cNvSpPr/>
            <p:nvPr/>
          </p:nvSpPr>
          <p:spPr>
            <a:xfrm>
              <a:off x="0" y="0"/>
              <a:ext cx="617220" cy="617220"/>
            </a:xfrm>
            <a:custGeom>
              <a:avLst/>
              <a:gdLst/>
              <a:ahLst/>
              <a:cxnLst/>
              <a:rect l="l" t="t" r="r" b="b"/>
              <a:pathLst>
                <a:path w="617220" h="617220">
                  <a:moveTo>
                    <a:pt x="0" y="308610"/>
                  </a:moveTo>
                  <a:cubicBezTo>
                    <a:pt x="0" y="138176"/>
                    <a:pt x="138176" y="0"/>
                    <a:pt x="308610" y="0"/>
                  </a:cubicBezTo>
                  <a:cubicBezTo>
                    <a:pt x="479044" y="0"/>
                    <a:pt x="617220" y="138176"/>
                    <a:pt x="617220" y="308610"/>
                  </a:cubicBezTo>
                  <a:cubicBezTo>
                    <a:pt x="617220" y="479044"/>
                    <a:pt x="479044" y="617220"/>
                    <a:pt x="308610" y="617220"/>
                  </a:cubicBezTo>
                  <a:cubicBezTo>
                    <a:pt x="138176" y="617220"/>
                    <a:pt x="0" y="479044"/>
                    <a:pt x="0" y="308610"/>
                  </a:cubicBezTo>
                  <a:close/>
                </a:path>
              </a:pathLst>
            </a:custGeom>
            <a:solidFill>
              <a:srgbClr val="091231"/>
            </a:solidFill>
            <a:ln w="12700">
              <a:solidFill>
                <a:srgbClr val="000000"/>
              </a:solidFill>
            </a:ln>
          </p:spPr>
        </p:sp>
      </p:grpSp>
      <p:sp>
        <p:nvSpPr>
          <p:cNvPr id="41" name="Freeform 41" descr="preencoded.png"/>
          <p:cNvSpPr/>
          <p:nvPr/>
        </p:nvSpPr>
        <p:spPr>
          <a:xfrm>
            <a:off x="840432" y="7066658"/>
            <a:ext cx="208210" cy="208210"/>
          </a:xfrm>
          <a:custGeom>
            <a:avLst/>
            <a:gdLst/>
            <a:ahLst/>
            <a:cxnLst/>
            <a:rect l="l" t="t" r="r" b="b"/>
            <a:pathLst>
              <a:path w="208210" h="208210">
                <a:moveTo>
                  <a:pt x="0" y="0"/>
                </a:moveTo>
                <a:lnTo>
                  <a:pt x="208210" y="0"/>
                </a:lnTo>
                <a:lnTo>
                  <a:pt x="208210" y="208210"/>
                </a:lnTo>
                <a:lnTo>
                  <a:pt x="0" y="208210"/>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42" name="TextBox 42"/>
          <p:cNvSpPr txBox="1"/>
          <p:nvPr/>
        </p:nvSpPr>
        <p:spPr>
          <a:xfrm>
            <a:off x="713185" y="7527875"/>
            <a:ext cx="2106215" cy="201787"/>
          </a:xfrm>
          <a:prstGeom prst="rect">
            <a:avLst/>
          </a:prstGeom>
        </p:spPr>
        <p:txBody>
          <a:bodyPr wrap="square" lIns="0" tIns="0" rIns="0" bIns="0" rtlCol="0" anchor="t">
            <a:spAutoFit/>
          </a:bodyPr>
          <a:lstStyle/>
          <a:p>
            <a:pPr algn="l">
              <a:lnSpc>
                <a:spcPts val="1687"/>
              </a:lnSpc>
            </a:pPr>
            <a:r>
              <a:rPr lang="en-US" sz="1312" b="1" dirty="0">
                <a:solidFill>
                  <a:srgbClr val="E0E4E6"/>
                </a:solidFill>
                <a:latin typeface="Arimo Bold"/>
                <a:ea typeface="Arimo Bold"/>
                <a:cs typeface="Arimo Bold"/>
                <a:sym typeface="Arimo Bold"/>
              </a:rPr>
              <a:t>Total Quantity Sold : 117K</a:t>
            </a:r>
          </a:p>
        </p:txBody>
      </p:sp>
      <p:sp>
        <p:nvSpPr>
          <p:cNvPr id="43" name="TextBox 43"/>
          <p:cNvSpPr txBox="1"/>
          <p:nvPr/>
        </p:nvSpPr>
        <p:spPr>
          <a:xfrm>
            <a:off x="713185" y="7806184"/>
            <a:ext cx="10003631" cy="304056"/>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This is the total number of items sold. It helps us know which products are popular and how much stock the company needs.</a:t>
            </a:r>
          </a:p>
        </p:txBody>
      </p:sp>
      <p:grpSp>
        <p:nvGrpSpPr>
          <p:cNvPr id="44" name="Group 44"/>
          <p:cNvGrpSpPr/>
          <p:nvPr/>
        </p:nvGrpSpPr>
        <p:grpSpPr>
          <a:xfrm>
            <a:off x="530424" y="8428136"/>
            <a:ext cx="10369154" cy="1783259"/>
            <a:chOff x="0" y="0"/>
            <a:chExt cx="13825538" cy="2377678"/>
          </a:xfrm>
        </p:grpSpPr>
        <p:sp>
          <p:nvSpPr>
            <p:cNvPr id="45" name="Freeform 45"/>
            <p:cNvSpPr/>
            <p:nvPr/>
          </p:nvSpPr>
          <p:spPr>
            <a:xfrm>
              <a:off x="12700" y="12700"/>
              <a:ext cx="13800201" cy="2352294"/>
            </a:xfrm>
            <a:custGeom>
              <a:avLst/>
              <a:gdLst/>
              <a:ahLst/>
              <a:cxnLst/>
              <a:rect l="l" t="t" r="r" b="b"/>
              <a:pathLst>
                <a:path w="13800201" h="2352294">
                  <a:moveTo>
                    <a:pt x="0" y="308610"/>
                  </a:moveTo>
                  <a:cubicBezTo>
                    <a:pt x="0" y="138176"/>
                    <a:pt x="139446" y="0"/>
                    <a:pt x="311404" y="0"/>
                  </a:cubicBezTo>
                  <a:lnTo>
                    <a:pt x="13488797" y="0"/>
                  </a:lnTo>
                  <a:cubicBezTo>
                    <a:pt x="13660755" y="0"/>
                    <a:pt x="13800201" y="138176"/>
                    <a:pt x="13800201" y="308610"/>
                  </a:cubicBezTo>
                  <a:lnTo>
                    <a:pt x="13800201" y="2043684"/>
                  </a:lnTo>
                  <a:cubicBezTo>
                    <a:pt x="13800201" y="2214118"/>
                    <a:pt x="13660755" y="2352294"/>
                    <a:pt x="13488797" y="2352294"/>
                  </a:cubicBezTo>
                  <a:lnTo>
                    <a:pt x="311404" y="2352294"/>
                  </a:lnTo>
                  <a:cubicBezTo>
                    <a:pt x="139446" y="2352294"/>
                    <a:pt x="0" y="2214118"/>
                    <a:pt x="0" y="2043684"/>
                  </a:cubicBezTo>
                  <a:close/>
                </a:path>
              </a:pathLst>
            </a:custGeom>
            <a:solidFill>
              <a:srgbClr val="0A081B"/>
            </a:solidFill>
            <a:ln w="12700">
              <a:solidFill>
                <a:srgbClr val="000000"/>
              </a:solidFill>
            </a:ln>
          </p:spPr>
        </p:sp>
        <p:sp>
          <p:nvSpPr>
            <p:cNvPr id="46" name="Freeform 46"/>
            <p:cNvSpPr/>
            <p:nvPr/>
          </p:nvSpPr>
          <p:spPr>
            <a:xfrm>
              <a:off x="0" y="0"/>
              <a:ext cx="13825601" cy="2377694"/>
            </a:xfrm>
            <a:custGeom>
              <a:avLst/>
              <a:gdLst/>
              <a:ahLst/>
              <a:cxnLst/>
              <a:rect l="l" t="t" r="r" b="b"/>
              <a:pathLst>
                <a:path w="13825601" h="2377694">
                  <a:moveTo>
                    <a:pt x="0" y="321310"/>
                  </a:moveTo>
                  <a:cubicBezTo>
                    <a:pt x="0" y="143764"/>
                    <a:pt x="145161" y="0"/>
                    <a:pt x="324104" y="0"/>
                  </a:cubicBezTo>
                  <a:lnTo>
                    <a:pt x="13501497" y="0"/>
                  </a:lnTo>
                  <a:lnTo>
                    <a:pt x="13501497" y="12700"/>
                  </a:lnTo>
                  <a:lnTo>
                    <a:pt x="13501497" y="0"/>
                  </a:lnTo>
                  <a:cubicBezTo>
                    <a:pt x="13680312" y="0"/>
                    <a:pt x="13825601" y="143764"/>
                    <a:pt x="13825601" y="321310"/>
                  </a:cubicBezTo>
                  <a:lnTo>
                    <a:pt x="13812901" y="321310"/>
                  </a:lnTo>
                  <a:lnTo>
                    <a:pt x="13825601" y="321310"/>
                  </a:lnTo>
                  <a:lnTo>
                    <a:pt x="13825601" y="2056384"/>
                  </a:lnTo>
                  <a:lnTo>
                    <a:pt x="13812901" y="2056384"/>
                  </a:lnTo>
                  <a:lnTo>
                    <a:pt x="13825601" y="2056384"/>
                  </a:lnTo>
                  <a:cubicBezTo>
                    <a:pt x="13825601" y="2233930"/>
                    <a:pt x="13680439" y="2377694"/>
                    <a:pt x="13501497" y="2377694"/>
                  </a:cubicBezTo>
                  <a:lnTo>
                    <a:pt x="13501497" y="2364994"/>
                  </a:lnTo>
                  <a:lnTo>
                    <a:pt x="13501497" y="2377694"/>
                  </a:lnTo>
                  <a:lnTo>
                    <a:pt x="324104" y="2377694"/>
                  </a:lnTo>
                  <a:lnTo>
                    <a:pt x="324104" y="2364994"/>
                  </a:lnTo>
                  <a:lnTo>
                    <a:pt x="324104" y="2377694"/>
                  </a:lnTo>
                  <a:cubicBezTo>
                    <a:pt x="145161" y="2377694"/>
                    <a:pt x="0" y="2233930"/>
                    <a:pt x="0" y="2056384"/>
                  </a:cubicBezTo>
                  <a:lnTo>
                    <a:pt x="0" y="321310"/>
                  </a:lnTo>
                  <a:lnTo>
                    <a:pt x="12700" y="321310"/>
                  </a:lnTo>
                  <a:lnTo>
                    <a:pt x="0" y="321310"/>
                  </a:lnTo>
                  <a:moveTo>
                    <a:pt x="25400" y="321310"/>
                  </a:moveTo>
                  <a:lnTo>
                    <a:pt x="25400" y="2056384"/>
                  </a:lnTo>
                  <a:lnTo>
                    <a:pt x="12700" y="2056384"/>
                  </a:lnTo>
                  <a:lnTo>
                    <a:pt x="25400" y="2056384"/>
                  </a:lnTo>
                  <a:cubicBezTo>
                    <a:pt x="25400" y="2219706"/>
                    <a:pt x="159004" y="2352294"/>
                    <a:pt x="324104" y="2352294"/>
                  </a:cubicBezTo>
                  <a:lnTo>
                    <a:pt x="13501497" y="2352294"/>
                  </a:lnTo>
                  <a:cubicBezTo>
                    <a:pt x="13666597" y="2352294"/>
                    <a:pt x="13800201" y="2219706"/>
                    <a:pt x="13800201" y="2056384"/>
                  </a:cubicBezTo>
                  <a:lnTo>
                    <a:pt x="13800201" y="321310"/>
                  </a:lnTo>
                  <a:cubicBezTo>
                    <a:pt x="13800201" y="157988"/>
                    <a:pt x="13666597" y="25400"/>
                    <a:pt x="13501497" y="25400"/>
                  </a:cubicBezTo>
                  <a:lnTo>
                    <a:pt x="324104" y="25400"/>
                  </a:lnTo>
                  <a:lnTo>
                    <a:pt x="324104" y="12700"/>
                  </a:lnTo>
                  <a:lnTo>
                    <a:pt x="324104" y="25400"/>
                  </a:lnTo>
                  <a:cubicBezTo>
                    <a:pt x="159004" y="25400"/>
                    <a:pt x="25400" y="157988"/>
                    <a:pt x="25400" y="321310"/>
                  </a:cubicBezTo>
                  <a:close/>
                </a:path>
              </a:pathLst>
            </a:custGeom>
            <a:solidFill>
              <a:srgbClr val="16FFBB"/>
            </a:solidFill>
            <a:ln w="12700">
              <a:solidFill>
                <a:srgbClr val="000000"/>
              </a:solidFill>
            </a:ln>
          </p:spPr>
        </p:sp>
      </p:grpSp>
      <p:grpSp>
        <p:nvGrpSpPr>
          <p:cNvPr id="47" name="Group 47"/>
          <p:cNvGrpSpPr/>
          <p:nvPr/>
        </p:nvGrpSpPr>
        <p:grpSpPr>
          <a:xfrm>
            <a:off x="713185" y="8610898"/>
            <a:ext cx="462855" cy="462855"/>
            <a:chOff x="0" y="0"/>
            <a:chExt cx="617140" cy="617140"/>
          </a:xfrm>
        </p:grpSpPr>
        <p:sp>
          <p:nvSpPr>
            <p:cNvPr id="48" name="Freeform 48"/>
            <p:cNvSpPr/>
            <p:nvPr/>
          </p:nvSpPr>
          <p:spPr>
            <a:xfrm>
              <a:off x="0" y="0"/>
              <a:ext cx="617220" cy="617220"/>
            </a:xfrm>
            <a:custGeom>
              <a:avLst/>
              <a:gdLst/>
              <a:ahLst/>
              <a:cxnLst/>
              <a:rect l="l" t="t" r="r" b="b"/>
              <a:pathLst>
                <a:path w="617220" h="617220">
                  <a:moveTo>
                    <a:pt x="0" y="308610"/>
                  </a:moveTo>
                  <a:cubicBezTo>
                    <a:pt x="0" y="138176"/>
                    <a:pt x="138176" y="0"/>
                    <a:pt x="308610" y="0"/>
                  </a:cubicBezTo>
                  <a:cubicBezTo>
                    <a:pt x="479044" y="0"/>
                    <a:pt x="617220" y="138176"/>
                    <a:pt x="617220" y="308610"/>
                  </a:cubicBezTo>
                  <a:cubicBezTo>
                    <a:pt x="617220" y="479044"/>
                    <a:pt x="479044" y="617220"/>
                    <a:pt x="308610" y="617220"/>
                  </a:cubicBezTo>
                  <a:cubicBezTo>
                    <a:pt x="138176" y="617220"/>
                    <a:pt x="0" y="479044"/>
                    <a:pt x="0" y="308610"/>
                  </a:cubicBezTo>
                  <a:close/>
                </a:path>
              </a:pathLst>
            </a:custGeom>
            <a:solidFill>
              <a:srgbClr val="16FFBB"/>
            </a:solidFill>
            <a:ln w="12700">
              <a:solidFill>
                <a:srgbClr val="000000"/>
              </a:solidFill>
            </a:ln>
          </p:spPr>
        </p:sp>
      </p:grpSp>
      <p:sp>
        <p:nvSpPr>
          <p:cNvPr id="49" name="Freeform 49" descr="preencoded.png"/>
          <p:cNvSpPr/>
          <p:nvPr/>
        </p:nvSpPr>
        <p:spPr>
          <a:xfrm>
            <a:off x="840432" y="8738146"/>
            <a:ext cx="208210" cy="208210"/>
          </a:xfrm>
          <a:custGeom>
            <a:avLst/>
            <a:gdLst/>
            <a:ahLst/>
            <a:cxnLst/>
            <a:rect l="l" t="t" r="r" b="b"/>
            <a:pathLst>
              <a:path w="208210" h="208210">
                <a:moveTo>
                  <a:pt x="0" y="0"/>
                </a:moveTo>
                <a:lnTo>
                  <a:pt x="208210" y="0"/>
                </a:lnTo>
                <a:lnTo>
                  <a:pt x="208210" y="208210"/>
                </a:lnTo>
                <a:lnTo>
                  <a:pt x="0" y="208210"/>
                </a:lnTo>
                <a:lnTo>
                  <a:pt x="0" y="0"/>
                </a:lnTo>
                <a:close/>
              </a:path>
            </a:pathLst>
          </a:custGeom>
          <a:blipFill>
            <a:blip r:embed="rId15">
              <a:extLst>
                <a:ext uri="{96DAC541-7B7A-43D3-8B79-37D633B846F1}">
                  <asvg:svgBlip xmlns:asvg="http://schemas.microsoft.com/office/drawing/2016/SVG/main" r:embed="rId16"/>
                </a:ext>
              </a:extLst>
            </a:blip>
            <a:stretch>
              <a:fillRect t="-4545" b="-4545"/>
            </a:stretch>
          </a:blipFill>
        </p:spPr>
      </p:sp>
      <p:sp>
        <p:nvSpPr>
          <p:cNvPr id="50" name="TextBox 50"/>
          <p:cNvSpPr txBox="1"/>
          <p:nvPr/>
        </p:nvSpPr>
        <p:spPr>
          <a:xfrm>
            <a:off x="713184" y="9150252"/>
            <a:ext cx="2106215" cy="201787"/>
          </a:xfrm>
          <a:prstGeom prst="rect">
            <a:avLst/>
          </a:prstGeom>
        </p:spPr>
        <p:txBody>
          <a:bodyPr wrap="square" lIns="0" tIns="0" rIns="0" bIns="0" rtlCol="0" anchor="t">
            <a:spAutoFit/>
          </a:bodyPr>
          <a:lstStyle/>
          <a:p>
            <a:pPr algn="l">
              <a:lnSpc>
                <a:spcPts val="1687"/>
              </a:lnSpc>
            </a:pPr>
            <a:r>
              <a:rPr lang="en-US" sz="1312" b="1" dirty="0">
                <a:solidFill>
                  <a:srgbClr val="E0E4E6"/>
                </a:solidFill>
                <a:latin typeface="Arimo Bold"/>
                <a:ea typeface="Arimo Bold"/>
                <a:cs typeface="Arimo Bold"/>
                <a:sym typeface="Arimo Bold"/>
              </a:rPr>
              <a:t>Cancellation Rate : 14%</a:t>
            </a:r>
          </a:p>
        </p:txBody>
      </p:sp>
      <p:sp>
        <p:nvSpPr>
          <p:cNvPr id="51" name="TextBox 51"/>
          <p:cNvSpPr txBox="1"/>
          <p:nvPr/>
        </p:nvSpPr>
        <p:spPr>
          <a:xfrm>
            <a:off x="713185" y="9477672"/>
            <a:ext cx="10003631" cy="550961"/>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This is the percentage of orders that were cancelled. A high cancellation rate may mean issues with delivery, product information, or customer experience.</a:t>
            </a:r>
          </a:p>
        </p:txBody>
      </p:sp>
      <p:sp>
        <p:nvSpPr>
          <p:cNvPr id="52" name="TextBox 52"/>
          <p:cNvSpPr txBox="1"/>
          <p:nvPr/>
        </p:nvSpPr>
        <p:spPr>
          <a:xfrm>
            <a:off x="539949" y="10318254"/>
            <a:ext cx="10350104" cy="304056"/>
          </a:xfrm>
          <a:prstGeom prst="rect">
            <a:avLst/>
          </a:prstGeom>
        </p:spPr>
        <p:txBody>
          <a:bodyPr lIns="0" tIns="0" rIns="0" bIns="0" rtlCol="0" anchor="t">
            <a:spAutoFit/>
          </a:bodyPr>
          <a:lstStyle/>
          <a:p>
            <a:pPr algn="l">
              <a:lnSpc>
                <a:spcPts val="1937"/>
              </a:lnSpc>
            </a:pPr>
            <a:r>
              <a:rPr lang="en-US" sz="1187">
                <a:solidFill>
                  <a:srgbClr val="E0E4E6"/>
                </a:solidFill>
                <a:latin typeface="Barlow"/>
                <a:ea typeface="Barlow"/>
                <a:cs typeface="Barlow"/>
                <a:sym typeface="Barlow"/>
              </a:rPr>
              <a:t>Management can track these metrics to quickly identify trends and areas for improvement.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12762" y="692349"/>
            <a:ext cx="8761661" cy="681405"/>
          </a:xfrm>
          <a:prstGeom prst="rect">
            <a:avLst/>
          </a:prstGeom>
        </p:spPr>
        <p:txBody>
          <a:bodyPr wrap="square" lIns="0" tIns="0" rIns="0" bIns="0" rtlCol="0" anchor="t">
            <a:spAutoFit/>
          </a:bodyPr>
          <a:lstStyle/>
          <a:p>
            <a:pPr algn="l">
              <a:lnSpc>
                <a:spcPts val="5687"/>
              </a:lnSpc>
            </a:pPr>
            <a:r>
              <a:rPr lang="en-US" sz="4562" b="1" dirty="0">
                <a:solidFill>
                  <a:srgbClr val="F0FCFF"/>
                </a:solidFill>
                <a:latin typeface="Arimo Bold"/>
                <a:ea typeface="Arimo Bold"/>
                <a:cs typeface="Arimo Bold"/>
                <a:sym typeface="Arimo Bold"/>
              </a:rPr>
              <a:t>KPI Metrics and DAX Formulas</a:t>
            </a:r>
          </a:p>
        </p:txBody>
      </p:sp>
      <p:grpSp>
        <p:nvGrpSpPr>
          <p:cNvPr id="7" name="Group 7"/>
          <p:cNvGrpSpPr/>
          <p:nvPr/>
        </p:nvGrpSpPr>
        <p:grpSpPr>
          <a:xfrm>
            <a:off x="898475" y="1962299"/>
            <a:ext cx="5342185" cy="3688110"/>
            <a:chOff x="0" y="0"/>
            <a:chExt cx="7122913" cy="4917480"/>
          </a:xfrm>
        </p:grpSpPr>
        <p:sp>
          <p:nvSpPr>
            <p:cNvPr id="8" name="Freeform 8"/>
            <p:cNvSpPr/>
            <p:nvPr/>
          </p:nvSpPr>
          <p:spPr>
            <a:xfrm>
              <a:off x="19050" y="19050"/>
              <a:ext cx="7084695" cy="4879467"/>
            </a:xfrm>
            <a:custGeom>
              <a:avLst/>
              <a:gdLst/>
              <a:ahLst/>
              <a:cxnLst/>
              <a:rect l="l" t="t" r="r" b="b"/>
              <a:pathLst>
                <a:path w="7084695" h="4879467">
                  <a:moveTo>
                    <a:pt x="0" y="521716"/>
                  </a:moveTo>
                  <a:cubicBezTo>
                    <a:pt x="0" y="233553"/>
                    <a:pt x="234061" y="0"/>
                    <a:pt x="522859" y="0"/>
                  </a:cubicBezTo>
                  <a:lnTo>
                    <a:pt x="6561836" y="0"/>
                  </a:lnTo>
                  <a:cubicBezTo>
                    <a:pt x="6850634" y="0"/>
                    <a:pt x="7084695" y="233553"/>
                    <a:pt x="7084695" y="521716"/>
                  </a:cubicBezTo>
                  <a:lnTo>
                    <a:pt x="7084695" y="4357751"/>
                  </a:lnTo>
                  <a:cubicBezTo>
                    <a:pt x="7084695" y="4645914"/>
                    <a:pt x="6850634" y="4879467"/>
                    <a:pt x="6561836" y="4879467"/>
                  </a:cubicBezTo>
                  <a:lnTo>
                    <a:pt x="522859" y="4879467"/>
                  </a:lnTo>
                  <a:cubicBezTo>
                    <a:pt x="234061" y="4879467"/>
                    <a:pt x="0" y="4645914"/>
                    <a:pt x="0" y="4357751"/>
                  </a:cubicBezTo>
                  <a:close/>
                </a:path>
              </a:pathLst>
            </a:custGeom>
            <a:solidFill>
              <a:srgbClr val="0A081B">
                <a:alpha val="56078"/>
              </a:srgbClr>
            </a:solidFill>
            <a:ln w="12700">
              <a:solidFill>
                <a:srgbClr val="000000"/>
              </a:solidFill>
            </a:ln>
          </p:spPr>
        </p:sp>
        <p:sp>
          <p:nvSpPr>
            <p:cNvPr id="9" name="Freeform 9"/>
            <p:cNvSpPr/>
            <p:nvPr/>
          </p:nvSpPr>
          <p:spPr>
            <a:xfrm>
              <a:off x="0" y="0"/>
              <a:ext cx="7122795" cy="4917567"/>
            </a:xfrm>
            <a:custGeom>
              <a:avLst/>
              <a:gdLst/>
              <a:ahLst/>
              <a:cxnLst/>
              <a:rect l="l" t="t" r="r" b="b"/>
              <a:pathLst>
                <a:path w="7122795" h="4917567">
                  <a:moveTo>
                    <a:pt x="0" y="540766"/>
                  </a:moveTo>
                  <a:cubicBezTo>
                    <a:pt x="0" y="242062"/>
                    <a:pt x="242697" y="0"/>
                    <a:pt x="541909" y="0"/>
                  </a:cubicBezTo>
                  <a:lnTo>
                    <a:pt x="6580886" y="0"/>
                  </a:lnTo>
                  <a:lnTo>
                    <a:pt x="6580886" y="19050"/>
                  </a:lnTo>
                  <a:lnTo>
                    <a:pt x="6580886" y="0"/>
                  </a:lnTo>
                  <a:cubicBezTo>
                    <a:pt x="6880225" y="0"/>
                    <a:pt x="7122795" y="242062"/>
                    <a:pt x="7122795" y="540766"/>
                  </a:cubicBezTo>
                  <a:lnTo>
                    <a:pt x="7103745" y="540766"/>
                  </a:lnTo>
                  <a:lnTo>
                    <a:pt x="7122795" y="540766"/>
                  </a:lnTo>
                  <a:lnTo>
                    <a:pt x="7122795" y="4376801"/>
                  </a:lnTo>
                  <a:lnTo>
                    <a:pt x="7103745" y="4376801"/>
                  </a:lnTo>
                  <a:lnTo>
                    <a:pt x="7122795" y="4376801"/>
                  </a:lnTo>
                  <a:cubicBezTo>
                    <a:pt x="7122795" y="4675505"/>
                    <a:pt x="6880098" y="4917567"/>
                    <a:pt x="6580886" y="4917567"/>
                  </a:cubicBezTo>
                  <a:lnTo>
                    <a:pt x="6580886" y="4898517"/>
                  </a:lnTo>
                  <a:lnTo>
                    <a:pt x="6580886" y="4917567"/>
                  </a:lnTo>
                  <a:lnTo>
                    <a:pt x="541909" y="4917567"/>
                  </a:lnTo>
                  <a:lnTo>
                    <a:pt x="541909" y="4898517"/>
                  </a:lnTo>
                  <a:lnTo>
                    <a:pt x="541909" y="4917567"/>
                  </a:lnTo>
                  <a:cubicBezTo>
                    <a:pt x="242697" y="4917440"/>
                    <a:pt x="0" y="4675505"/>
                    <a:pt x="0" y="4376801"/>
                  </a:cubicBezTo>
                  <a:lnTo>
                    <a:pt x="0" y="540766"/>
                  </a:lnTo>
                  <a:lnTo>
                    <a:pt x="19050" y="540766"/>
                  </a:lnTo>
                  <a:lnTo>
                    <a:pt x="0" y="540766"/>
                  </a:lnTo>
                  <a:moveTo>
                    <a:pt x="38100" y="540766"/>
                  </a:moveTo>
                  <a:lnTo>
                    <a:pt x="38100" y="4376801"/>
                  </a:lnTo>
                  <a:lnTo>
                    <a:pt x="19050" y="4376801"/>
                  </a:lnTo>
                  <a:lnTo>
                    <a:pt x="38100" y="4376801"/>
                  </a:lnTo>
                  <a:cubicBezTo>
                    <a:pt x="38100" y="4654296"/>
                    <a:pt x="263652" y="4879467"/>
                    <a:pt x="541909" y="4879467"/>
                  </a:cubicBezTo>
                  <a:lnTo>
                    <a:pt x="6580886" y="4879467"/>
                  </a:lnTo>
                  <a:cubicBezTo>
                    <a:pt x="6859270" y="4879467"/>
                    <a:pt x="7084695" y="4654423"/>
                    <a:pt x="7084695" y="4376801"/>
                  </a:cubicBezTo>
                  <a:lnTo>
                    <a:pt x="7084695" y="540766"/>
                  </a:lnTo>
                  <a:cubicBezTo>
                    <a:pt x="7084822" y="263144"/>
                    <a:pt x="6859270" y="38100"/>
                    <a:pt x="6580886" y="38100"/>
                  </a:cubicBezTo>
                  <a:lnTo>
                    <a:pt x="541909" y="38100"/>
                  </a:lnTo>
                  <a:lnTo>
                    <a:pt x="541909" y="19050"/>
                  </a:lnTo>
                  <a:lnTo>
                    <a:pt x="541909" y="38100"/>
                  </a:lnTo>
                  <a:cubicBezTo>
                    <a:pt x="263652" y="38100"/>
                    <a:pt x="38100" y="263144"/>
                    <a:pt x="38100" y="540766"/>
                  </a:cubicBezTo>
                  <a:close/>
                </a:path>
              </a:pathLst>
            </a:custGeom>
            <a:solidFill>
              <a:srgbClr val="16FFBB"/>
            </a:solidFill>
            <a:ln w="12700">
              <a:solidFill>
                <a:srgbClr val="000000"/>
              </a:solidFill>
            </a:ln>
          </p:spPr>
        </p:sp>
      </p:grpSp>
      <p:grpSp>
        <p:nvGrpSpPr>
          <p:cNvPr id="10" name="Group 10"/>
          <p:cNvGrpSpPr/>
          <p:nvPr/>
        </p:nvGrpSpPr>
        <p:grpSpPr>
          <a:xfrm>
            <a:off x="941338" y="2005161"/>
            <a:ext cx="5256460" cy="782390"/>
            <a:chOff x="0" y="0"/>
            <a:chExt cx="7008613" cy="1043187"/>
          </a:xfrm>
        </p:grpSpPr>
        <p:sp>
          <p:nvSpPr>
            <p:cNvPr id="11" name="Freeform 11"/>
            <p:cNvSpPr/>
            <p:nvPr/>
          </p:nvSpPr>
          <p:spPr>
            <a:xfrm>
              <a:off x="0" y="0"/>
              <a:ext cx="7008622" cy="1043305"/>
            </a:xfrm>
            <a:custGeom>
              <a:avLst/>
              <a:gdLst/>
              <a:ahLst/>
              <a:cxnLst/>
              <a:rect l="l" t="t" r="r" b="b"/>
              <a:pathLst>
                <a:path w="7008622" h="1043305">
                  <a:moveTo>
                    <a:pt x="0" y="475996"/>
                  </a:moveTo>
                  <a:cubicBezTo>
                    <a:pt x="0" y="213106"/>
                    <a:pt x="213106" y="0"/>
                    <a:pt x="475996" y="0"/>
                  </a:cubicBezTo>
                  <a:lnTo>
                    <a:pt x="6532626" y="0"/>
                  </a:lnTo>
                  <a:cubicBezTo>
                    <a:pt x="6795516" y="0"/>
                    <a:pt x="7008622" y="213106"/>
                    <a:pt x="7008622" y="475996"/>
                  </a:cubicBezTo>
                  <a:lnTo>
                    <a:pt x="7008622" y="567309"/>
                  </a:lnTo>
                  <a:cubicBezTo>
                    <a:pt x="7008622" y="830199"/>
                    <a:pt x="6795516" y="1043305"/>
                    <a:pt x="6532626" y="1043305"/>
                  </a:cubicBezTo>
                  <a:lnTo>
                    <a:pt x="475996" y="1043305"/>
                  </a:lnTo>
                  <a:cubicBezTo>
                    <a:pt x="213106" y="1043178"/>
                    <a:pt x="0" y="830072"/>
                    <a:pt x="0" y="567309"/>
                  </a:cubicBezTo>
                  <a:close/>
                </a:path>
              </a:pathLst>
            </a:custGeom>
            <a:solidFill>
              <a:srgbClr val="0A081B"/>
            </a:solidFill>
            <a:ln w="12700">
              <a:solidFill>
                <a:srgbClr val="000000"/>
              </a:solidFill>
            </a:ln>
          </p:spPr>
        </p:sp>
      </p:grpSp>
      <p:sp>
        <p:nvSpPr>
          <p:cNvPr id="12" name="TextBox 12"/>
          <p:cNvSpPr txBox="1"/>
          <p:nvPr/>
        </p:nvSpPr>
        <p:spPr>
          <a:xfrm>
            <a:off x="3373934" y="2175570"/>
            <a:ext cx="391120" cy="450949"/>
          </a:xfrm>
          <a:prstGeom prst="rect">
            <a:avLst/>
          </a:prstGeom>
        </p:spPr>
        <p:txBody>
          <a:bodyPr lIns="0" tIns="0" rIns="0" bIns="0" rtlCol="0" anchor="t">
            <a:spAutoFit/>
          </a:bodyPr>
          <a:lstStyle/>
          <a:p>
            <a:pPr algn="l">
              <a:lnSpc>
                <a:spcPts val="3062"/>
              </a:lnSpc>
            </a:pPr>
            <a:r>
              <a:rPr lang="en-US" sz="3062" b="1">
                <a:solidFill>
                  <a:srgbClr val="E0E4E6"/>
                </a:solidFill>
                <a:latin typeface="Arimo Bold"/>
                <a:ea typeface="Arimo Bold"/>
                <a:cs typeface="Arimo Bold"/>
                <a:sym typeface="Arimo Bold"/>
              </a:rPr>
              <a:t>1</a:t>
            </a:r>
          </a:p>
        </p:txBody>
      </p:sp>
      <p:sp>
        <p:nvSpPr>
          <p:cNvPr id="13" name="TextBox 13"/>
          <p:cNvSpPr txBox="1"/>
          <p:nvPr/>
        </p:nvSpPr>
        <p:spPr>
          <a:xfrm>
            <a:off x="1202085" y="3019723"/>
            <a:ext cx="2897981" cy="390674"/>
          </a:xfrm>
          <a:prstGeom prst="rect">
            <a:avLst/>
          </a:prstGeom>
        </p:spPr>
        <p:txBody>
          <a:bodyPr lIns="0" tIns="0" rIns="0" bIns="0" rtlCol="0" anchor="t">
            <a:spAutoFit/>
          </a:bodyPr>
          <a:lstStyle/>
          <a:p>
            <a:pPr algn="l">
              <a:lnSpc>
                <a:spcPts val="2812"/>
              </a:lnSpc>
            </a:pPr>
            <a:r>
              <a:rPr lang="en-US" sz="2249" b="1">
                <a:solidFill>
                  <a:srgbClr val="E0E4E6"/>
                </a:solidFill>
                <a:latin typeface="Arimo Bold"/>
                <a:ea typeface="Arimo Bold"/>
                <a:cs typeface="Arimo Bold"/>
                <a:sym typeface="Arimo Bold"/>
              </a:rPr>
              <a:t>Total Revenue</a:t>
            </a:r>
          </a:p>
        </p:txBody>
      </p:sp>
      <p:grpSp>
        <p:nvGrpSpPr>
          <p:cNvPr id="14" name="Group 14"/>
          <p:cNvGrpSpPr/>
          <p:nvPr/>
        </p:nvGrpSpPr>
        <p:grpSpPr>
          <a:xfrm>
            <a:off x="1202085" y="3703736"/>
            <a:ext cx="4734966" cy="1643062"/>
            <a:chOff x="0" y="0"/>
            <a:chExt cx="6313288" cy="2190750"/>
          </a:xfrm>
        </p:grpSpPr>
        <p:sp>
          <p:nvSpPr>
            <p:cNvPr id="15" name="Freeform 15"/>
            <p:cNvSpPr/>
            <p:nvPr/>
          </p:nvSpPr>
          <p:spPr>
            <a:xfrm>
              <a:off x="0" y="0"/>
              <a:ext cx="6313297" cy="2190877"/>
            </a:xfrm>
            <a:custGeom>
              <a:avLst/>
              <a:gdLst/>
              <a:ahLst/>
              <a:cxnLst/>
              <a:rect l="l" t="t" r="r" b="b"/>
              <a:pathLst>
                <a:path w="6313297" h="2190877">
                  <a:moveTo>
                    <a:pt x="0" y="521716"/>
                  </a:moveTo>
                  <a:cubicBezTo>
                    <a:pt x="0" y="233553"/>
                    <a:pt x="233553" y="0"/>
                    <a:pt x="521716" y="0"/>
                  </a:cubicBezTo>
                  <a:lnTo>
                    <a:pt x="5791581" y="0"/>
                  </a:lnTo>
                  <a:cubicBezTo>
                    <a:pt x="6079744" y="0"/>
                    <a:pt x="6313297" y="233553"/>
                    <a:pt x="6313297" y="521716"/>
                  </a:cubicBezTo>
                  <a:lnTo>
                    <a:pt x="6313297" y="1669161"/>
                  </a:lnTo>
                  <a:cubicBezTo>
                    <a:pt x="6313297" y="1957324"/>
                    <a:pt x="6079744" y="2190877"/>
                    <a:pt x="5791581" y="2190877"/>
                  </a:cubicBezTo>
                  <a:lnTo>
                    <a:pt x="521716" y="2190877"/>
                  </a:lnTo>
                  <a:cubicBezTo>
                    <a:pt x="233553" y="2190750"/>
                    <a:pt x="0" y="1957197"/>
                    <a:pt x="0" y="1669034"/>
                  </a:cubicBezTo>
                  <a:close/>
                </a:path>
              </a:pathLst>
            </a:custGeom>
            <a:solidFill>
              <a:srgbClr val="171528"/>
            </a:solidFill>
            <a:ln w="12700">
              <a:solidFill>
                <a:srgbClr val="000000"/>
              </a:solidFill>
            </a:ln>
          </p:spPr>
        </p:sp>
      </p:grpSp>
      <p:grpSp>
        <p:nvGrpSpPr>
          <p:cNvPr id="16" name="Group 16"/>
          <p:cNvGrpSpPr/>
          <p:nvPr/>
        </p:nvGrpSpPr>
        <p:grpSpPr>
          <a:xfrm>
            <a:off x="1189136" y="3703736"/>
            <a:ext cx="4760862" cy="1643062"/>
            <a:chOff x="0" y="0"/>
            <a:chExt cx="6347817" cy="2190750"/>
          </a:xfrm>
        </p:grpSpPr>
        <p:sp>
          <p:nvSpPr>
            <p:cNvPr id="17" name="Freeform 17"/>
            <p:cNvSpPr/>
            <p:nvPr/>
          </p:nvSpPr>
          <p:spPr>
            <a:xfrm>
              <a:off x="0" y="0"/>
              <a:ext cx="6347841" cy="2190750"/>
            </a:xfrm>
            <a:custGeom>
              <a:avLst/>
              <a:gdLst/>
              <a:ahLst/>
              <a:cxnLst/>
              <a:rect l="l" t="t" r="r" b="b"/>
              <a:pathLst>
                <a:path w="6347841" h="2190750">
                  <a:moveTo>
                    <a:pt x="0" y="52197"/>
                  </a:moveTo>
                  <a:cubicBezTo>
                    <a:pt x="0" y="23368"/>
                    <a:pt x="23368" y="0"/>
                    <a:pt x="52197" y="0"/>
                  </a:cubicBezTo>
                  <a:lnTo>
                    <a:pt x="6295644" y="0"/>
                  </a:lnTo>
                  <a:cubicBezTo>
                    <a:pt x="6324473" y="0"/>
                    <a:pt x="6347841" y="23368"/>
                    <a:pt x="6347841" y="52197"/>
                  </a:cubicBezTo>
                  <a:lnTo>
                    <a:pt x="6347841" y="2138553"/>
                  </a:lnTo>
                  <a:cubicBezTo>
                    <a:pt x="6347841" y="2167382"/>
                    <a:pt x="6324473" y="2190750"/>
                    <a:pt x="6295644" y="2190750"/>
                  </a:cubicBezTo>
                  <a:lnTo>
                    <a:pt x="52197" y="2190750"/>
                  </a:lnTo>
                  <a:cubicBezTo>
                    <a:pt x="23368" y="2190750"/>
                    <a:pt x="0" y="2167382"/>
                    <a:pt x="0" y="2138553"/>
                  </a:cubicBezTo>
                  <a:close/>
                </a:path>
              </a:pathLst>
            </a:custGeom>
            <a:solidFill>
              <a:srgbClr val="171528"/>
            </a:solidFill>
            <a:ln w="12700">
              <a:solidFill>
                <a:srgbClr val="000000"/>
              </a:solidFill>
            </a:ln>
          </p:spPr>
        </p:sp>
      </p:grpSp>
      <p:sp>
        <p:nvSpPr>
          <p:cNvPr id="18" name="TextBox 18"/>
          <p:cNvSpPr txBox="1"/>
          <p:nvPr/>
        </p:nvSpPr>
        <p:spPr>
          <a:xfrm>
            <a:off x="1449884" y="3775473"/>
            <a:ext cx="4239369" cy="1375767"/>
          </a:xfrm>
          <a:prstGeom prst="rect">
            <a:avLst/>
          </a:prstGeom>
        </p:spPr>
        <p:txBody>
          <a:bodyPr lIns="0" tIns="0" rIns="0" bIns="0" rtlCol="0" anchor="t">
            <a:spAutoFit/>
          </a:bodyPr>
          <a:lstStyle/>
          <a:p>
            <a:pPr algn="l">
              <a:lnSpc>
                <a:spcPts val="3250"/>
              </a:lnSpc>
            </a:pPr>
            <a:r>
              <a:rPr lang="en-US" sz="2000">
                <a:solidFill>
                  <a:srgbClr val="E0E4E6"/>
                </a:solidFill>
                <a:latin typeface="Consolas"/>
                <a:ea typeface="Consolas"/>
                <a:cs typeface="Consolas"/>
                <a:sym typeface="Consolas"/>
              </a:rPr>
              <a:t>TotalRevenue = SUM(sales_dataset_cleaned[amount])</a:t>
            </a:r>
          </a:p>
        </p:txBody>
      </p:sp>
      <p:grpSp>
        <p:nvGrpSpPr>
          <p:cNvPr id="19" name="Group 19"/>
          <p:cNvGrpSpPr/>
          <p:nvPr/>
        </p:nvGrpSpPr>
        <p:grpSpPr>
          <a:xfrm>
            <a:off x="6472832" y="1962299"/>
            <a:ext cx="5342185" cy="3688110"/>
            <a:chOff x="0" y="0"/>
            <a:chExt cx="7122913" cy="4917480"/>
          </a:xfrm>
        </p:grpSpPr>
        <p:sp>
          <p:nvSpPr>
            <p:cNvPr id="20" name="Freeform 20"/>
            <p:cNvSpPr/>
            <p:nvPr/>
          </p:nvSpPr>
          <p:spPr>
            <a:xfrm>
              <a:off x="19050" y="19050"/>
              <a:ext cx="7084695" cy="4879467"/>
            </a:xfrm>
            <a:custGeom>
              <a:avLst/>
              <a:gdLst/>
              <a:ahLst/>
              <a:cxnLst/>
              <a:rect l="l" t="t" r="r" b="b"/>
              <a:pathLst>
                <a:path w="7084695" h="4879467">
                  <a:moveTo>
                    <a:pt x="0" y="521716"/>
                  </a:moveTo>
                  <a:cubicBezTo>
                    <a:pt x="0" y="233553"/>
                    <a:pt x="234061" y="0"/>
                    <a:pt x="522859" y="0"/>
                  </a:cubicBezTo>
                  <a:lnTo>
                    <a:pt x="6561836" y="0"/>
                  </a:lnTo>
                  <a:cubicBezTo>
                    <a:pt x="6850634" y="0"/>
                    <a:pt x="7084695" y="233553"/>
                    <a:pt x="7084695" y="521716"/>
                  </a:cubicBezTo>
                  <a:lnTo>
                    <a:pt x="7084695" y="4357751"/>
                  </a:lnTo>
                  <a:cubicBezTo>
                    <a:pt x="7084695" y="4645914"/>
                    <a:pt x="6850634" y="4879467"/>
                    <a:pt x="6561836" y="4879467"/>
                  </a:cubicBezTo>
                  <a:lnTo>
                    <a:pt x="522859" y="4879467"/>
                  </a:lnTo>
                  <a:cubicBezTo>
                    <a:pt x="234061" y="4879467"/>
                    <a:pt x="0" y="4645914"/>
                    <a:pt x="0" y="4357751"/>
                  </a:cubicBezTo>
                  <a:close/>
                </a:path>
              </a:pathLst>
            </a:custGeom>
            <a:solidFill>
              <a:srgbClr val="0A081B">
                <a:alpha val="56078"/>
              </a:srgbClr>
            </a:solidFill>
            <a:ln w="12700">
              <a:solidFill>
                <a:srgbClr val="000000"/>
              </a:solidFill>
            </a:ln>
          </p:spPr>
        </p:sp>
        <p:sp>
          <p:nvSpPr>
            <p:cNvPr id="21" name="Freeform 21"/>
            <p:cNvSpPr/>
            <p:nvPr/>
          </p:nvSpPr>
          <p:spPr>
            <a:xfrm>
              <a:off x="0" y="0"/>
              <a:ext cx="7122795" cy="4917567"/>
            </a:xfrm>
            <a:custGeom>
              <a:avLst/>
              <a:gdLst/>
              <a:ahLst/>
              <a:cxnLst/>
              <a:rect l="l" t="t" r="r" b="b"/>
              <a:pathLst>
                <a:path w="7122795" h="4917567">
                  <a:moveTo>
                    <a:pt x="0" y="540766"/>
                  </a:moveTo>
                  <a:cubicBezTo>
                    <a:pt x="0" y="242062"/>
                    <a:pt x="242697" y="0"/>
                    <a:pt x="541909" y="0"/>
                  </a:cubicBezTo>
                  <a:lnTo>
                    <a:pt x="6580886" y="0"/>
                  </a:lnTo>
                  <a:lnTo>
                    <a:pt x="6580886" y="19050"/>
                  </a:lnTo>
                  <a:lnTo>
                    <a:pt x="6580886" y="0"/>
                  </a:lnTo>
                  <a:cubicBezTo>
                    <a:pt x="6880225" y="0"/>
                    <a:pt x="7122795" y="242062"/>
                    <a:pt x="7122795" y="540766"/>
                  </a:cubicBezTo>
                  <a:lnTo>
                    <a:pt x="7103745" y="540766"/>
                  </a:lnTo>
                  <a:lnTo>
                    <a:pt x="7122795" y="540766"/>
                  </a:lnTo>
                  <a:lnTo>
                    <a:pt x="7122795" y="4376801"/>
                  </a:lnTo>
                  <a:lnTo>
                    <a:pt x="7103745" y="4376801"/>
                  </a:lnTo>
                  <a:lnTo>
                    <a:pt x="7122795" y="4376801"/>
                  </a:lnTo>
                  <a:cubicBezTo>
                    <a:pt x="7122795" y="4675505"/>
                    <a:pt x="6880098" y="4917567"/>
                    <a:pt x="6580886" y="4917567"/>
                  </a:cubicBezTo>
                  <a:lnTo>
                    <a:pt x="6580886" y="4898517"/>
                  </a:lnTo>
                  <a:lnTo>
                    <a:pt x="6580886" y="4917567"/>
                  </a:lnTo>
                  <a:lnTo>
                    <a:pt x="541909" y="4917567"/>
                  </a:lnTo>
                  <a:lnTo>
                    <a:pt x="541909" y="4898517"/>
                  </a:lnTo>
                  <a:lnTo>
                    <a:pt x="541909" y="4917567"/>
                  </a:lnTo>
                  <a:cubicBezTo>
                    <a:pt x="242697" y="4917440"/>
                    <a:pt x="0" y="4675505"/>
                    <a:pt x="0" y="4376801"/>
                  </a:cubicBezTo>
                  <a:lnTo>
                    <a:pt x="0" y="540766"/>
                  </a:lnTo>
                  <a:lnTo>
                    <a:pt x="19050" y="540766"/>
                  </a:lnTo>
                  <a:lnTo>
                    <a:pt x="0" y="540766"/>
                  </a:lnTo>
                  <a:moveTo>
                    <a:pt x="38100" y="540766"/>
                  </a:moveTo>
                  <a:lnTo>
                    <a:pt x="38100" y="4376801"/>
                  </a:lnTo>
                  <a:lnTo>
                    <a:pt x="19050" y="4376801"/>
                  </a:lnTo>
                  <a:lnTo>
                    <a:pt x="38100" y="4376801"/>
                  </a:lnTo>
                  <a:cubicBezTo>
                    <a:pt x="38100" y="4654296"/>
                    <a:pt x="263652" y="4879467"/>
                    <a:pt x="541909" y="4879467"/>
                  </a:cubicBezTo>
                  <a:lnTo>
                    <a:pt x="6580886" y="4879467"/>
                  </a:lnTo>
                  <a:cubicBezTo>
                    <a:pt x="6859270" y="4879467"/>
                    <a:pt x="7084695" y="4654423"/>
                    <a:pt x="7084695" y="4376801"/>
                  </a:cubicBezTo>
                  <a:lnTo>
                    <a:pt x="7084695" y="540766"/>
                  </a:lnTo>
                  <a:cubicBezTo>
                    <a:pt x="7084822" y="263144"/>
                    <a:pt x="6859270" y="38100"/>
                    <a:pt x="6580886" y="38100"/>
                  </a:cubicBezTo>
                  <a:lnTo>
                    <a:pt x="541909" y="38100"/>
                  </a:lnTo>
                  <a:lnTo>
                    <a:pt x="541909" y="19050"/>
                  </a:lnTo>
                  <a:lnTo>
                    <a:pt x="541909" y="38100"/>
                  </a:lnTo>
                  <a:cubicBezTo>
                    <a:pt x="263652" y="38100"/>
                    <a:pt x="38100" y="263144"/>
                    <a:pt x="38100" y="540766"/>
                  </a:cubicBezTo>
                  <a:close/>
                </a:path>
              </a:pathLst>
            </a:custGeom>
            <a:solidFill>
              <a:srgbClr val="29DDDA"/>
            </a:solidFill>
            <a:ln w="12700">
              <a:solidFill>
                <a:srgbClr val="000000"/>
              </a:solidFill>
            </a:ln>
          </p:spPr>
        </p:sp>
      </p:grpSp>
      <p:grpSp>
        <p:nvGrpSpPr>
          <p:cNvPr id="22" name="Group 22"/>
          <p:cNvGrpSpPr/>
          <p:nvPr/>
        </p:nvGrpSpPr>
        <p:grpSpPr>
          <a:xfrm>
            <a:off x="6515695" y="2005161"/>
            <a:ext cx="5256460" cy="782390"/>
            <a:chOff x="0" y="0"/>
            <a:chExt cx="7008613" cy="1043187"/>
          </a:xfrm>
        </p:grpSpPr>
        <p:sp>
          <p:nvSpPr>
            <p:cNvPr id="23" name="Freeform 23"/>
            <p:cNvSpPr/>
            <p:nvPr/>
          </p:nvSpPr>
          <p:spPr>
            <a:xfrm>
              <a:off x="0" y="0"/>
              <a:ext cx="7008622" cy="1043305"/>
            </a:xfrm>
            <a:custGeom>
              <a:avLst/>
              <a:gdLst/>
              <a:ahLst/>
              <a:cxnLst/>
              <a:rect l="l" t="t" r="r" b="b"/>
              <a:pathLst>
                <a:path w="7008622" h="1043305">
                  <a:moveTo>
                    <a:pt x="0" y="475996"/>
                  </a:moveTo>
                  <a:cubicBezTo>
                    <a:pt x="0" y="213106"/>
                    <a:pt x="213106" y="0"/>
                    <a:pt x="475996" y="0"/>
                  </a:cubicBezTo>
                  <a:lnTo>
                    <a:pt x="6532626" y="0"/>
                  </a:lnTo>
                  <a:cubicBezTo>
                    <a:pt x="6795516" y="0"/>
                    <a:pt x="7008622" y="213106"/>
                    <a:pt x="7008622" y="475996"/>
                  </a:cubicBezTo>
                  <a:lnTo>
                    <a:pt x="7008622" y="567309"/>
                  </a:lnTo>
                  <a:cubicBezTo>
                    <a:pt x="7008622" y="830199"/>
                    <a:pt x="6795516" y="1043305"/>
                    <a:pt x="6532626" y="1043305"/>
                  </a:cubicBezTo>
                  <a:lnTo>
                    <a:pt x="475996" y="1043305"/>
                  </a:lnTo>
                  <a:cubicBezTo>
                    <a:pt x="213106" y="1043178"/>
                    <a:pt x="0" y="830072"/>
                    <a:pt x="0" y="567309"/>
                  </a:cubicBezTo>
                  <a:close/>
                </a:path>
              </a:pathLst>
            </a:custGeom>
            <a:solidFill>
              <a:srgbClr val="0A081B"/>
            </a:solidFill>
            <a:ln w="12700">
              <a:solidFill>
                <a:srgbClr val="000000"/>
              </a:solidFill>
            </a:ln>
          </p:spPr>
        </p:sp>
      </p:grpSp>
      <p:sp>
        <p:nvSpPr>
          <p:cNvPr id="24" name="TextBox 24"/>
          <p:cNvSpPr txBox="1"/>
          <p:nvPr/>
        </p:nvSpPr>
        <p:spPr>
          <a:xfrm>
            <a:off x="8948291" y="2175570"/>
            <a:ext cx="391120" cy="450949"/>
          </a:xfrm>
          <a:prstGeom prst="rect">
            <a:avLst/>
          </a:prstGeom>
        </p:spPr>
        <p:txBody>
          <a:bodyPr lIns="0" tIns="0" rIns="0" bIns="0" rtlCol="0" anchor="t">
            <a:spAutoFit/>
          </a:bodyPr>
          <a:lstStyle/>
          <a:p>
            <a:pPr algn="l">
              <a:lnSpc>
                <a:spcPts val="3062"/>
              </a:lnSpc>
            </a:pPr>
            <a:r>
              <a:rPr lang="en-US" sz="3062" b="1">
                <a:solidFill>
                  <a:srgbClr val="E0E4E6"/>
                </a:solidFill>
                <a:latin typeface="Arimo Bold"/>
                <a:ea typeface="Arimo Bold"/>
                <a:cs typeface="Arimo Bold"/>
                <a:sym typeface="Arimo Bold"/>
              </a:rPr>
              <a:t>2</a:t>
            </a:r>
          </a:p>
        </p:txBody>
      </p:sp>
      <p:sp>
        <p:nvSpPr>
          <p:cNvPr id="25" name="TextBox 25"/>
          <p:cNvSpPr txBox="1"/>
          <p:nvPr/>
        </p:nvSpPr>
        <p:spPr>
          <a:xfrm>
            <a:off x="6776442" y="3019723"/>
            <a:ext cx="2897981" cy="390674"/>
          </a:xfrm>
          <a:prstGeom prst="rect">
            <a:avLst/>
          </a:prstGeom>
        </p:spPr>
        <p:txBody>
          <a:bodyPr lIns="0" tIns="0" rIns="0" bIns="0" rtlCol="0" anchor="t">
            <a:spAutoFit/>
          </a:bodyPr>
          <a:lstStyle/>
          <a:p>
            <a:pPr algn="l">
              <a:lnSpc>
                <a:spcPts val="2812"/>
              </a:lnSpc>
            </a:pPr>
            <a:r>
              <a:rPr lang="en-US" sz="2249" b="1">
                <a:solidFill>
                  <a:srgbClr val="E0E4E6"/>
                </a:solidFill>
                <a:latin typeface="Arimo Bold"/>
                <a:ea typeface="Arimo Bold"/>
                <a:cs typeface="Arimo Bold"/>
                <a:sym typeface="Arimo Bold"/>
              </a:rPr>
              <a:t>Total Orders</a:t>
            </a:r>
          </a:p>
        </p:txBody>
      </p:sp>
      <p:grpSp>
        <p:nvGrpSpPr>
          <p:cNvPr id="26" name="Group 26"/>
          <p:cNvGrpSpPr/>
          <p:nvPr/>
        </p:nvGrpSpPr>
        <p:grpSpPr>
          <a:xfrm>
            <a:off x="6776442" y="3703736"/>
            <a:ext cx="4734966" cy="1643062"/>
            <a:chOff x="0" y="0"/>
            <a:chExt cx="6313288" cy="2190750"/>
          </a:xfrm>
        </p:grpSpPr>
        <p:sp>
          <p:nvSpPr>
            <p:cNvPr id="27" name="Freeform 27"/>
            <p:cNvSpPr/>
            <p:nvPr/>
          </p:nvSpPr>
          <p:spPr>
            <a:xfrm>
              <a:off x="0" y="0"/>
              <a:ext cx="6313297" cy="2190877"/>
            </a:xfrm>
            <a:custGeom>
              <a:avLst/>
              <a:gdLst/>
              <a:ahLst/>
              <a:cxnLst/>
              <a:rect l="l" t="t" r="r" b="b"/>
              <a:pathLst>
                <a:path w="6313297" h="2190877">
                  <a:moveTo>
                    <a:pt x="0" y="521716"/>
                  </a:moveTo>
                  <a:cubicBezTo>
                    <a:pt x="0" y="233553"/>
                    <a:pt x="233553" y="0"/>
                    <a:pt x="521716" y="0"/>
                  </a:cubicBezTo>
                  <a:lnTo>
                    <a:pt x="5791581" y="0"/>
                  </a:lnTo>
                  <a:cubicBezTo>
                    <a:pt x="6079744" y="0"/>
                    <a:pt x="6313297" y="233553"/>
                    <a:pt x="6313297" y="521716"/>
                  </a:cubicBezTo>
                  <a:lnTo>
                    <a:pt x="6313297" y="1669161"/>
                  </a:lnTo>
                  <a:cubicBezTo>
                    <a:pt x="6313297" y="1957324"/>
                    <a:pt x="6079744" y="2190877"/>
                    <a:pt x="5791581" y="2190877"/>
                  </a:cubicBezTo>
                  <a:lnTo>
                    <a:pt x="521716" y="2190877"/>
                  </a:lnTo>
                  <a:cubicBezTo>
                    <a:pt x="233553" y="2190750"/>
                    <a:pt x="0" y="1957197"/>
                    <a:pt x="0" y="1669034"/>
                  </a:cubicBezTo>
                  <a:close/>
                </a:path>
              </a:pathLst>
            </a:custGeom>
            <a:solidFill>
              <a:srgbClr val="171528"/>
            </a:solidFill>
            <a:ln w="12700">
              <a:solidFill>
                <a:srgbClr val="000000"/>
              </a:solidFill>
            </a:ln>
          </p:spPr>
        </p:sp>
      </p:grpSp>
      <p:grpSp>
        <p:nvGrpSpPr>
          <p:cNvPr id="28" name="Group 28"/>
          <p:cNvGrpSpPr/>
          <p:nvPr/>
        </p:nvGrpSpPr>
        <p:grpSpPr>
          <a:xfrm>
            <a:off x="6763494" y="3703736"/>
            <a:ext cx="4760862" cy="1643062"/>
            <a:chOff x="0" y="0"/>
            <a:chExt cx="6347817" cy="2190750"/>
          </a:xfrm>
        </p:grpSpPr>
        <p:sp>
          <p:nvSpPr>
            <p:cNvPr id="29" name="Freeform 29"/>
            <p:cNvSpPr/>
            <p:nvPr/>
          </p:nvSpPr>
          <p:spPr>
            <a:xfrm>
              <a:off x="0" y="0"/>
              <a:ext cx="6347841" cy="2190750"/>
            </a:xfrm>
            <a:custGeom>
              <a:avLst/>
              <a:gdLst/>
              <a:ahLst/>
              <a:cxnLst/>
              <a:rect l="l" t="t" r="r" b="b"/>
              <a:pathLst>
                <a:path w="6347841" h="2190750">
                  <a:moveTo>
                    <a:pt x="0" y="52197"/>
                  </a:moveTo>
                  <a:cubicBezTo>
                    <a:pt x="0" y="23368"/>
                    <a:pt x="23368" y="0"/>
                    <a:pt x="52197" y="0"/>
                  </a:cubicBezTo>
                  <a:lnTo>
                    <a:pt x="6295644" y="0"/>
                  </a:lnTo>
                  <a:cubicBezTo>
                    <a:pt x="6324473" y="0"/>
                    <a:pt x="6347841" y="23368"/>
                    <a:pt x="6347841" y="52197"/>
                  </a:cubicBezTo>
                  <a:lnTo>
                    <a:pt x="6347841" y="2138553"/>
                  </a:lnTo>
                  <a:cubicBezTo>
                    <a:pt x="6347841" y="2167382"/>
                    <a:pt x="6324473" y="2190750"/>
                    <a:pt x="6295644" y="2190750"/>
                  </a:cubicBezTo>
                  <a:lnTo>
                    <a:pt x="52197" y="2190750"/>
                  </a:lnTo>
                  <a:cubicBezTo>
                    <a:pt x="23368" y="2190750"/>
                    <a:pt x="0" y="2167382"/>
                    <a:pt x="0" y="2138553"/>
                  </a:cubicBezTo>
                  <a:close/>
                </a:path>
              </a:pathLst>
            </a:custGeom>
            <a:solidFill>
              <a:srgbClr val="171528"/>
            </a:solidFill>
            <a:ln w="12700">
              <a:solidFill>
                <a:srgbClr val="000000"/>
              </a:solidFill>
            </a:ln>
          </p:spPr>
        </p:sp>
      </p:grpSp>
      <p:sp>
        <p:nvSpPr>
          <p:cNvPr id="30" name="TextBox 30"/>
          <p:cNvSpPr txBox="1"/>
          <p:nvPr/>
        </p:nvSpPr>
        <p:spPr>
          <a:xfrm>
            <a:off x="7024241" y="3775473"/>
            <a:ext cx="4239369" cy="1375767"/>
          </a:xfrm>
          <a:prstGeom prst="rect">
            <a:avLst/>
          </a:prstGeom>
        </p:spPr>
        <p:txBody>
          <a:bodyPr lIns="0" tIns="0" rIns="0" bIns="0" rtlCol="0" anchor="t">
            <a:spAutoFit/>
          </a:bodyPr>
          <a:lstStyle/>
          <a:p>
            <a:pPr algn="l">
              <a:lnSpc>
                <a:spcPts val="3250"/>
              </a:lnSpc>
            </a:pPr>
            <a:r>
              <a:rPr lang="en-US" sz="2000">
                <a:solidFill>
                  <a:srgbClr val="E0E4E6"/>
                </a:solidFill>
                <a:latin typeface="Consolas"/>
                <a:ea typeface="Consolas"/>
                <a:cs typeface="Consolas"/>
                <a:sym typeface="Consolas"/>
              </a:rPr>
              <a:t>TotalOrder = DISTINCTCOUNT(sales_dataset_cleaned[order_id])</a:t>
            </a:r>
          </a:p>
        </p:txBody>
      </p:sp>
      <p:grpSp>
        <p:nvGrpSpPr>
          <p:cNvPr id="31" name="Group 31"/>
          <p:cNvGrpSpPr/>
          <p:nvPr/>
        </p:nvGrpSpPr>
        <p:grpSpPr>
          <a:xfrm>
            <a:off x="12047190" y="1962299"/>
            <a:ext cx="5342335" cy="3688110"/>
            <a:chOff x="0" y="0"/>
            <a:chExt cx="7123113" cy="4917480"/>
          </a:xfrm>
        </p:grpSpPr>
        <p:sp>
          <p:nvSpPr>
            <p:cNvPr id="32" name="Freeform 32"/>
            <p:cNvSpPr/>
            <p:nvPr/>
          </p:nvSpPr>
          <p:spPr>
            <a:xfrm>
              <a:off x="19050" y="19050"/>
              <a:ext cx="7084949" cy="4879467"/>
            </a:xfrm>
            <a:custGeom>
              <a:avLst/>
              <a:gdLst/>
              <a:ahLst/>
              <a:cxnLst/>
              <a:rect l="l" t="t" r="r" b="b"/>
              <a:pathLst>
                <a:path w="7084949" h="4879467">
                  <a:moveTo>
                    <a:pt x="0" y="521716"/>
                  </a:moveTo>
                  <a:cubicBezTo>
                    <a:pt x="0" y="233553"/>
                    <a:pt x="234061" y="0"/>
                    <a:pt x="522859" y="0"/>
                  </a:cubicBezTo>
                  <a:lnTo>
                    <a:pt x="6562090" y="0"/>
                  </a:lnTo>
                  <a:cubicBezTo>
                    <a:pt x="6850888" y="0"/>
                    <a:pt x="7084949" y="233553"/>
                    <a:pt x="7084949" y="521716"/>
                  </a:cubicBezTo>
                  <a:lnTo>
                    <a:pt x="7084949" y="4357751"/>
                  </a:lnTo>
                  <a:cubicBezTo>
                    <a:pt x="7084949" y="4645914"/>
                    <a:pt x="6850888" y="4879467"/>
                    <a:pt x="6562090" y="4879467"/>
                  </a:cubicBezTo>
                  <a:lnTo>
                    <a:pt x="522859" y="4879467"/>
                  </a:lnTo>
                  <a:cubicBezTo>
                    <a:pt x="234061" y="4879467"/>
                    <a:pt x="0" y="4645914"/>
                    <a:pt x="0" y="4357751"/>
                  </a:cubicBezTo>
                  <a:close/>
                </a:path>
              </a:pathLst>
            </a:custGeom>
            <a:solidFill>
              <a:srgbClr val="0A081B">
                <a:alpha val="56078"/>
              </a:srgbClr>
            </a:solidFill>
            <a:ln w="12700">
              <a:solidFill>
                <a:srgbClr val="000000"/>
              </a:solidFill>
            </a:ln>
          </p:spPr>
        </p:sp>
        <p:sp>
          <p:nvSpPr>
            <p:cNvPr id="33" name="Freeform 33"/>
            <p:cNvSpPr/>
            <p:nvPr/>
          </p:nvSpPr>
          <p:spPr>
            <a:xfrm>
              <a:off x="0" y="0"/>
              <a:ext cx="7123049" cy="4917567"/>
            </a:xfrm>
            <a:custGeom>
              <a:avLst/>
              <a:gdLst/>
              <a:ahLst/>
              <a:cxnLst/>
              <a:rect l="l" t="t" r="r" b="b"/>
              <a:pathLst>
                <a:path w="7123049" h="4917567">
                  <a:moveTo>
                    <a:pt x="0" y="540766"/>
                  </a:moveTo>
                  <a:cubicBezTo>
                    <a:pt x="0" y="242062"/>
                    <a:pt x="242697" y="0"/>
                    <a:pt x="541909" y="0"/>
                  </a:cubicBezTo>
                  <a:lnTo>
                    <a:pt x="6581140" y="0"/>
                  </a:lnTo>
                  <a:lnTo>
                    <a:pt x="6581140" y="19050"/>
                  </a:lnTo>
                  <a:lnTo>
                    <a:pt x="6581140" y="0"/>
                  </a:lnTo>
                  <a:cubicBezTo>
                    <a:pt x="6880479" y="0"/>
                    <a:pt x="7123049" y="242062"/>
                    <a:pt x="7123049" y="540766"/>
                  </a:cubicBezTo>
                  <a:lnTo>
                    <a:pt x="7103999" y="540766"/>
                  </a:lnTo>
                  <a:lnTo>
                    <a:pt x="7123049" y="540766"/>
                  </a:lnTo>
                  <a:lnTo>
                    <a:pt x="7123049" y="4376801"/>
                  </a:lnTo>
                  <a:lnTo>
                    <a:pt x="7103999" y="4376801"/>
                  </a:lnTo>
                  <a:lnTo>
                    <a:pt x="7123049" y="4376801"/>
                  </a:lnTo>
                  <a:cubicBezTo>
                    <a:pt x="7123049" y="4675505"/>
                    <a:pt x="6880352" y="4917567"/>
                    <a:pt x="6581140" y="4917567"/>
                  </a:cubicBezTo>
                  <a:lnTo>
                    <a:pt x="6581140" y="4898517"/>
                  </a:lnTo>
                  <a:lnTo>
                    <a:pt x="6581140" y="4917567"/>
                  </a:lnTo>
                  <a:lnTo>
                    <a:pt x="541909" y="4917567"/>
                  </a:lnTo>
                  <a:lnTo>
                    <a:pt x="541909" y="4898517"/>
                  </a:lnTo>
                  <a:lnTo>
                    <a:pt x="541909" y="4917567"/>
                  </a:lnTo>
                  <a:cubicBezTo>
                    <a:pt x="242697" y="4917440"/>
                    <a:pt x="0" y="4675505"/>
                    <a:pt x="0" y="4376801"/>
                  </a:cubicBezTo>
                  <a:lnTo>
                    <a:pt x="0" y="540766"/>
                  </a:lnTo>
                  <a:lnTo>
                    <a:pt x="19050" y="540766"/>
                  </a:lnTo>
                  <a:lnTo>
                    <a:pt x="0" y="540766"/>
                  </a:lnTo>
                  <a:moveTo>
                    <a:pt x="38100" y="540766"/>
                  </a:moveTo>
                  <a:lnTo>
                    <a:pt x="38100" y="4376801"/>
                  </a:lnTo>
                  <a:lnTo>
                    <a:pt x="19050" y="4376801"/>
                  </a:lnTo>
                  <a:lnTo>
                    <a:pt x="38100" y="4376801"/>
                  </a:lnTo>
                  <a:cubicBezTo>
                    <a:pt x="38100" y="4654296"/>
                    <a:pt x="263652" y="4879467"/>
                    <a:pt x="541909" y="4879467"/>
                  </a:cubicBezTo>
                  <a:lnTo>
                    <a:pt x="6581140" y="4879467"/>
                  </a:lnTo>
                  <a:cubicBezTo>
                    <a:pt x="6859524" y="4879467"/>
                    <a:pt x="7084949" y="4654423"/>
                    <a:pt x="7084949" y="4376801"/>
                  </a:cubicBezTo>
                  <a:lnTo>
                    <a:pt x="7084949" y="540766"/>
                  </a:lnTo>
                  <a:cubicBezTo>
                    <a:pt x="7085076" y="263144"/>
                    <a:pt x="6859524" y="38100"/>
                    <a:pt x="6581140" y="38100"/>
                  </a:cubicBezTo>
                  <a:lnTo>
                    <a:pt x="541909" y="38100"/>
                  </a:lnTo>
                  <a:lnTo>
                    <a:pt x="541909" y="19050"/>
                  </a:lnTo>
                  <a:lnTo>
                    <a:pt x="541909" y="38100"/>
                  </a:lnTo>
                  <a:cubicBezTo>
                    <a:pt x="263652" y="38100"/>
                    <a:pt x="38100" y="263144"/>
                    <a:pt x="38100" y="540766"/>
                  </a:cubicBezTo>
                  <a:close/>
                </a:path>
              </a:pathLst>
            </a:custGeom>
            <a:solidFill>
              <a:srgbClr val="37A7E7"/>
            </a:solidFill>
            <a:ln w="12700">
              <a:solidFill>
                <a:srgbClr val="000000"/>
              </a:solidFill>
            </a:ln>
          </p:spPr>
        </p:sp>
      </p:grpSp>
      <p:grpSp>
        <p:nvGrpSpPr>
          <p:cNvPr id="34" name="Group 34"/>
          <p:cNvGrpSpPr/>
          <p:nvPr/>
        </p:nvGrpSpPr>
        <p:grpSpPr>
          <a:xfrm>
            <a:off x="12090052" y="2005161"/>
            <a:ext cx="5256610" cy="782390"/>
            <a:chOff x="0" y="0"/>
            <a:chExt cx="7008813" cy="1043187"/>
          </a:xfrm>
        </p:grpSpPr>
        <p:sp>
          <p:nvSpPr>
            <p:cNvPr id="35" name="Freeform 35"/>
            <p:cNvSpPr/>
            <p:nvPr/>
          </p:nvSpPr>
          <p:spPr>
            <a:xfrm>
              <a:off x="0" y="0"/>
              <a:ext cx="7008876" cy="1043305"/>
            </a:xfrm>
            <a:custGeom>
              <a:avLst/>
              <a:gdLst/>
              <a:ahLst/>
              <a:cxnLst/>
              <a:rect l="l" t="t" r="r" b="b"/>
              <a:pathLst>
                <a:path w="7008876" h="1043305">
                  <a:moveTo>
                    <a:pt x="0" y="475996"/>
                  </a:moveTo>
                  <a:cubicBezTo>
                    <a:pt x="0" y="213106"/>
                    <a:pt x="213106" y="0"/>
                    <a:pt x="475996" y="0"/>
                  </a:cubicBezTo>
                  <a:lnTo>
                    <a:pt x="6532880" y="0"/>
                  </a:lnTo>
                  <a:cubicBezTo>
                    <a:pt x="6795770" y="0"/>
                    <a:pt x="7008876" y="213106"/>
                    <a:pt x="7008876" y="475996"/>
                  </a:cubicBezTo>
                  <a:lnTo>
                    <a:pt x="7008876" y="567309"/>
                  </a:lnTo>
                  <a:cubicBezTo>
                    <a:pt x="7008876" y="830199"/>
                    <a:pt x="6795770" y="1043305"/>
                    <a:pt x="6532880" y="1043305"/>
                  </a:cubicBezTo>
                  <a:lnTo>
                    <a:pt x="475996" y="1043305"/>
                  </a:lnTo>
                  <a:cubicBezTo>
                    <a:pt x="213106" y="1043178"/>
                    <a:pt x="0" y="830072"/>
                    <a:pt x="0" y="567309"/>
                  </a:cubicBezTo>
                  <a:close/>
                </a:path>
              </a:pathLst>
            </a:custGeom>
            <a:solidFill>
              <a:srgbClr val="0A081B"/>
            </a:solidFill>
            <a:ln w="12700">
              <a:solidFill>
                <a:srgbClr val="000000"/>
              </a:solidFill>
            </a:ln>
          </p:spPr>
        </p:sp>
      </p:grpSp>
      <p:sp>
        <p:nvSpPr>
          <p:cNvPr id="36" name="TextBox 36"/>
          <p:cNvSpPr txBox="1"/>
          <p:nvPr/>
        </p:nvSpPr>
        <p:spPr>
          <a:xfrm>
            <a:off x="14522798" y="2175570"/>
            <a:ext cx="391120" cy="450949"/>
          </a:xfrm>
          <a:prstGeom prst="rect">
            <a:avLst/>
          </a:prstGeom>
        </p:spPr>
        <p:txBody>
          <a:bodyPr lIns="0" tIns="0" rIns="0" bIns="0" rtlCol="0" anchor="t">
            <a:spAutoFit/>
          </a:bodyPr>
          <a:lstStyle/>
          <a:p>
            <a:pPr algn="l">
              <a:lnSpc>
                <a:spcPts val="3062"/>
              </a:lnSpc>
            </a:pPr>
            <a:r>
              <a:rPr lang="en-US" sz="3062" b="1">
                <a:solidFill>
                  <a:srgbClr val="E0E4E6"/>
                </a:solidFill>
                <a:latin typeface="Arimo Bold"/>
                <a:ea typeface="Arimo Bold"/>
                <a:cs typeface="Arimo Bold"/>
                <a:sym typeface="Arimo Bold"/>
              </a:rPr>
              <a:t>3</a:t>
            </a:r>
          </a:p>
        </p:txBody>
      </p:sp>
      <p:sp>
        <p:nvSpPr>
          <p:cNvPr id="37" name="TextBox 37"/>
          <p:cNvSpPr txBox="1"/>
          <p:nvPr/>
        </p:nvSpPr>
        <p:spPr>
          <a:xfrm>
            <a:off x="12350800" y="3019723"/>
            <a:ext cx="3879800" cy="334963"/>
          </a:xfrm>
          <a:prstGeom prst="rect">
            <a:avLst/>
          </a:prstGeom>
        </p:spPr>
        <p:txBody>
          <a:bodyPr wrap="square" lIns="0" tIns="0" rIns="0" bIns="0" rtlCol="0" anchor="t">
            <a:spAutoFit/>
          </a:bodyPr>
          <a:lstStyle/>
          <a:p>
            <a:pPr algn="l">
              <a:lnSpc>
                <a:spcPts val="2812"/>
              </a:lnSpc>
            </a:pPr>
            <a:r>
              <a:rPr lang="en-US" sz="2249" b="1" dirty="0">
                <a:solidFill>
                  <a:srgbClr val="E0E4E6"/>
                </a:solidFill>
                <a:latin typeface="Arimo Bold"/>
                <a:ea typeface="Arimo Bold"/>
                <a:cs typeface="Arimo Bold"/>
                <a:sym typeface="Arimo Bold"/>
              </a:rPr>
              <a:t>Average Order Value (AOV)</a:t>
            </a:r>
          </a:p>
        </p:txBody>
      </p:sp>
      <p:grpSp>
        <p:nvGrpSpPr>
          <p:cNvPr id="38" name="Group 38"/>
          <p:cNvGrpSpPr/>
          <p:nvPr/>
        </p:nvGrpSpPr>
        <p:grpSpPr>
          <a:xfrm>
            <a:off x="12350800" y="3703736"/>
            <a:ext cx="4735116" cy="1225749"/>
            <a:chOff x="0" y="0"/>
            <a:chExt cx="6313488" cy="1634332"/>
          </a:xfrm>
        </p:grpSpPr>
        <p:sp>
          <p:nvSpPr>
            <p:cNvPr id="39" name="Freeform 39"/>
            <p:cNvSpPr/>
            <p:nvPr/>
          </p:nvSpPr>
          <p:spPr>
            <a:xfrm>
              <a:off x="0" y="0"/>
              <a:ext cx="6313424" cy="1634236"/>
            </a:xfrm>
            <a:custGeom>
              <a:avLst/>
              <a:gdLst/>
              <a:ahLst/>
              <a:cxnLst/>
              <a:rect l="l" t="t" r="r" b="b"/>
              <a:pathLst>
                <a:path w="6313424" h="1634236">
                  <a:moveTo>
                    <a:pt x="0" y="521589"/>
                  </a:moveTo>
                  <a:cubicBezTo>
                    <a:pt x="0" y="233553"/>
                    <a:pt x="233553" y="0"/>
                    <a:pt x="521589" y="0"/>
                  </a:cubicBezTo>
                  <a:lnTo>
                    <a:pt x="5791835" y="0"/>
                  </a:lnTo>
                  <a:cubicBezTo>
                    <a:pt x="6079871" y="0"/>
                    <a:pt x="6313424" y="233553"/>
                    <a:pt x="6313424" y="521589"/>
                  </a:cubicBezTo>
                  <a:lnTo>
                    <a:pt x="6313424" y="1112647"/>
                  </a:lnTo>
                  <a:cubicBezTo>
                    <a:pt x="6313424" y="1400683"/>
                    <a:pt x="6079871" y="1634236"/>
                    <a:pt x="5791835" y="1634236"/>
                  </a:cubicBezTo>
                  <a:lnTo>
                    <a:pt x="521589" y="1634236"/>
                  </a:lnTo>
                  <a:cubicBezTo>
                    <a:pt x="233553" y="1634363"/>
                    <a:pt x="0" y="1400810"/>
                    <a:pt x="0" y="1112647"/>
                  </a:cubicBezTo>
                  <a:close/>
                </a:path>
              </a:pathLst>
            </a:custGeom>
            <a:solidFill>
              <a:srgbClr val="171528"/>
            </a:solidFill>
            <a:ln w="12700">
              <a:solidFill>
                <a:srgbClr val="000000"/>
              </a:solidFill>
            </a:ln>
          </p:spPr>
        </p:sp>
      </p:grpSp>
      <p:grpSp>
        <p:nvGrpSpPr>
          <p:cNvPr id="40" name="Group 40"/>
          <p:cNvGrpSpPr/>
          <p:nvPr/>
        </p:nvGrpSpPr>
        <p:grpSpPr>
          <a:xfrm>
            <a:off x="12358715" y="3702951"/>
            <a:ext cx="4761011" cy="1225749"/>
            <a:chOff x="0" y="0"/>
            <a:chExt cx="6348015" cy="1634332"/>
          </a:xfrm>
        </p:grpSpPr>
        <p:sp>
          <p:nvSpPr>
            <p:cNvPr id="41" name="Freeform 41"/>
            <p:cNvSpPr/>
            <p:nvPr/>
          </p:nvSpPr>
          <p:spPr>
            <a:xfrm>
              <a:off x="0" y="0"/>
              <a:ext cx="6348095" cy="1634363"/>
            </a:xfrm>
            <a:custGeom>
              <a:avLst/>
              <a:gdLst/>
              <a:ahLst/>
              <a:cxnLst/>
              <a:rect l="l" t="t" r="r" b="b"/>
              <a:pathLst>
                <a:path w="6348095" h="1634363">
                  <a:moveTo>
                    <a:pt x="0" y="52197"/>
                  </a:moveTo>
                  <a:cubicBezTo>
                    <a:pt x="0" y="23368"/>
                    <a:pt x="23368" y="0"/>
                    <a:pt x="52197" y="0"/>
                  </a:cubicBezTo>
                  <a:lnTo>
                    <a:pt x="6295898" y="0"/>
                  </a:lnTo>
                  <a:cubicBezTo>
                    <a:pt x="6324727" y="0"/>
                    <a:pt x="6348095" y="23368"/>
                    <a:pt x="6348095" y="52197"/>
                  </a:cubicBezTo>
                  <a:lnTo>
                    <a:pt x="6348095" y="1582166"/>
                  </a:lnTo>
                  <a:cubicBezTo>
                    <a:pt x="6348095" y="1610995"/>
                    <a:pt x="6324727" y="1634363"/>
                    <a:pt x="6295898" y="1634363"/>
                  </a:cubicBezTo>
                  <a:lnTo>
                    <a:pt x="52197" y="1634363"/>
                  </a:lnTo>
                  <a:cubicBezTo>
                    <a:pt x="23368" y="1634363"/>
                    <a:pt x="0" y="1610995"/>
                    <a:pt x="0" y="1582166"/>
                  </a:cubicBezTo>
                  <a:close/>
                </a:path>
              </a:pathLst>
            </a:custGeom>
            <a:solidFill>
              <a:srgbClr val="171528"/>
            </a:solidFill>
            <a:ln w="12700">
              <a:solidFill>
                <a:srgbClr val="000000"/>
              </a:solidFill>
            </a:ln>
          </p:spPr>
        </p:sp>
      </p:grpSp>
      <p:sp>
        <p:nvSpPr>
          <p:cNvPr id="42" name="TextBox 42"/>
          <p:cNvSpPr txBox="1"/>
          <p:nvPr/>
        </p:nvSpPr>
        <p:spPr>
          <a:xfrm>
            <a:off x="12496801" y="3702951"/>
            <a:ext cx="3124200" cy="1229760"/>
          </a:xfrm>
          <a:prstGeom prst="rect">
            <a:avLst/>
          </a:prstGeom>
        </p:spPr>
        <p:txBody>
          <a:bodyPr wrap="square" lIns="0" tIns="0" rIns="0" bIns="0" rtlCol="0" anchor="t">
            <a:spAutoFit/>
          </a:bodyPr>
          <a:lstStyle/>
          <a:p>
            <a:pPr algn="l">
              <a:lnSpc>
                <a:spcPts val="3250"/>
              </a:lnSpc>
            </a:pPr>
            <a:r>
              <a:rPr lang="en-US" sz="2000" dirty="0">
                <a:solidFill>
                  <a:srgbClr val="E0E4E6"/>
                </a:solidFill>
                <a:latin typeface="Consolas"/>
                <a:ea typeface="Consolas"/>
                <a:cs typeface="Consolas"/>
                <a:sym typeface="Consolas"/>
              </a:rPr>
              <a:t>AOV = DIVIDE([</a:t>
            </a:r>
            <a:r>
              <a:rPr lang="en-US" sz="2000" dirty="0" err="1">
                <a:solidFill>
                  <a:srgbClr val="E0E4E6"/>
                </a:solidFill>
                <a:latin typeface="Consolas"/>
                <a:ea typeface="Consolas"/>
                <a:cs typeface="Consolas"/>
                <a:sym typeface="Consolas"/>
              </a:rPr>
              <a:t>TotalRevenue</a:t>
            </a:r>
            <a:r>
              <a:rPr lang="en-US" sz="2000" dirty="0">
                <a:solidFill>
                  <a:srgbClr val="E0E4E6"/>
                </a:solidFill>
                <a:latin typeface="Consolas"/>
                <a:ea typeface="Consolas"/>
                <a:cs typeface="Consolas"/>
                <a:sym typeface="Consolas"/>
              </a:rPr>
              <a:t>],[</a:t>
            </a:r>
            <a:r>
              <a:rPr lang="en-US" sz="2000" dirty="0" err="1">
                <a:solidFill>
                  <a:srgbClr val="E0E4E6"/>
                </a:solidFill>
                <a:latin typeface="Consolas"/>
                <a:ea typeface="Consolas"/>
                <a:cs typeface="Consolas"/>
                <a:sym typeface="Consolas"/>
              </a:rPr>
              <a:t>TotalOrder</a:t>
            </a:r>
            <a:r>
              <a:rPr lang="en-US" sz="2000" dirty="0">
                <a:solidFill>
                  <a:srgbClr val="E0E4E6"/>
                </a:solidFill>
                <a:latin typeface="Consolas"/>
                <a:ea typeface="Consolas"/>
                <a:cs typeface="Consolas"/>
                <a:sym typeface="Consolas"/>
              </a:rPr>
              <a:t>],0)</a:t>
            </a:r>
          </a:p>
        </p:txBody>
      </p:sp>
      <p:grpSp>
        <p:nvGrpSpPr>
          <p:cNvPr id="43" name="Group 43"/>
          <p:cNvGrpSpPr/>
          <p:nvPr/>
        </p:nvGrpSpPr>
        <p:grpSpPr>
          <a:xfrm>
            <a:off x="898475" y="5882580"/>
            <a:ext cx="5342185" cy="3688110"/>
            <a:chOff x="0" y="0"/>
            <a:chExt cx="7122913" cy="4917480"/>
          </a:xfrm>
        </p:grpSpPr>
        <p:sp>
          <p:nvSpPr>
            <p:cNvPr id="44" name="Freeform 44"/>
            <p:cNvSpPr/>
            <p:nvPr/>
          </p:nvSpPr>
          <p:spPr>
            <a:xfrm>
              <a:off x="19050" y="19050"/>
              <a:ext cx="7084695" cy="4879467"/>
            </a:xfrm>
            <a:custGeom>
              <a:avLst/>
              <a:gdLst/>
              <a:ahLst/>
              <a:cxnLst/>
              <a:rect l="l" t="t" r="r" b="b"/>
              <a:pathLst>
                <a:path w="7084695" h="4879467">
                  <a:moveTo>
                    <a:pt x="0" y="521716"/>
                  </a:moveTo>
                  <a:cubicBezTo>
                    <a:pt x="0" y="233553"/>
                    <a:pt x="234061" y="0"/>
                    <a:pt x="522859" y="0"/>
                  </a:cubicBezTo>
                  <a:lnTo>
                    <a:pt x="6561836" y="0"/>
                  </a:lnTo>
                  <a:cubicBezTo>
                    <a:pt x="6850634" y="0"/>
                    <a:pt x="7084695" y="233553"/>
                    <a:pt x="7084695" y="521716"/>
                  </a:cubicBezTo>
                  <a:lnTo>
                    <a:pt x="7084695" y="4357751"/>
                  </a:lnTo>
                  <a:cubicBezTo>
                    <a:pt x="7084695" y="4645914"/>
                    <a:pt x="6850634" y="4879467"/>
                    <a:pt x="6561836" y="4879467"/>
                  </a:cubicBezTo>
                  <a:lnTo>
                    <a:pt x="522859" y="4879467"/>
                  </a:lnTo>
                  <a:cubicBezTo>
                    <a:pt x="234061" y="4879467"/>
                    <a:pt x="0" y="4645914"/>
                    <a:pt x="0" y="4357751"/>
                  </a:cubicBezTo>
                  <a:close/>
                </a:path>
              </a:pathLst>
            </a:custGeom>
            <a:solidFill>
              <a:srgbClr val="0A081B">
                <a:alpha val="56078"/>
              </a:srgbClr>
            </a:solidFill>
            <a:ln w="12700">
              <a:solidFill>
                <a:srgbClr val="000000"/>
              </a:solidFill>
            </a:ln>
          </p:spPr>
        </p:sp>
        <p:sp>
          <p:nvSpPr>
            <p:cNvPr id="45" name="Freeform 45"/>
            <p:cNvSpPr/>
            <p:nvPr/>
          </p:nvSpPr>
          <p:spPr>
            <a:xfrm>
              <a:off x="0" y="0"/>
              <a:ext cx="7122795" cy="4917567"/>
            </a:xfrm>
            <a:custGeom>
              <a:avLst/>
              <a:gdLst/>
              <a:ahLst/>
              <a:cxnLst/>
              <a:rect l="l" t="t" r="r" b="b"/>
              <a:pathLst>
                <a:path w="7122795" h="4917567">
                  <a:moveTo>
                    <a:pt x="0" y="540766"/>
                  </a:moveTo>
                  <a:cubicBezTo>
                    <a:pt x="0" y="242062"/>
                    <a:pt x="242697" y="0"/>
                    <a:pt x="541909" y="0"/>
                  </a:cubicBezTo>
                  <a:lnTo>
                    <a:pt x="6580886" y="0"/>
                  </a:lnTo>
                  <a:lnTo>
                    <a:pt x="6580886" y="19050"/>
                  </a:lnTo>
                  <a:lnTo>
                    <a:pt x="6580886" y="0"/>
                  </a:lnTo>
                  <a:cubicBezTo>
                    <a:pt x="6880225" y="0"/>
                    <a:pt x="7122795" y="242062"/>
                    <a:pt x="7122795" y="540766"/>
                  </a:cubicBezTo>
                  <a:lnTo>
                    <a:pt x="7103745" y="540766"/>
                  </a:lnTo>
                  <a:lnTo>
                    <a:pt x="7122795" y="540766"/>
                  </a:lnTo>
                  <a:lnTo>
                    <a:pt x="7122795" y="4376801"/>
                  </a:lnTo>
                  <a:lnTo>
                    <a:pt x="7103745" y="4376801"/>
                  </a:lnTo>
                  <a:lnTo>
                    <a:pt x="7122795" y="4376801"/>
                  </a:lnTo>
                  <a:cubicBezTo>
                    <a:pt x="7122795" y="4675505"/>
                    <a:pt x="6880098" y="4917567"/>
                    <a:pt x="6580886" y="4917567"/>
                  </a:cubicBezTo>
                  <a:lnTo>
                    <a:pt x="6580886" y="4898517"/>
                  </a:lnTo>
                  <a:lnTo>
                    <a:pt x="6580886" y="4917567"/>
                  </a:lnTo>
                  <a:lnTo>
                    <a:pt x="541909" y="4917567"/>
                  </a:lnTo>
                  <a:lnTo>
                    <a:pt x="541909" y="4898517"/>
                  </a:lnTo>
                  <a:lnTo>
                    <a:pt x="541909" y="4917567"/>
                  </a:lnTo>
                  <a:cubicBezTo>
                    <a:pt x="242697" y="4917440"/>
                    <a:pt x="0" y="4675505"/>
                    <a:pt x="0" y="4376801"/>
                  </a:cubicBezTo>
                  <a:lnTo>
                    <a:pt x="0" y="540766"/>
                  </a:lnTo>
                  <a:lnTo>
                    <a:pt x="19050" y="540766"/>
                  </a:lnTo>
                  <a:lnTo>
                    <a:pt x="0" y="540766"/>
                  </a:lnTo>
                  <a:moveTo>
                    <a:pt x="38100" y="540766"/>
                  </a:moveTo>
                  <a:lnTo>
                    <a:pt x="38100" y="4376801"/>
                  </a:lnTo>
                  <a:lnTo>
                    <a:pt x="19050" y="4376801"/>
                  </a:lnTo>
                  <a:lnTo>
                    <a:pt x="38100" y="4376801"/>
                  </a:lnTo>
                  <a:cubicBezTo>
                    <a:pt x="38100" y="4654296"/>
                    <a:pt x="263652" y="4879467"/>
                    <a:pt x="541909" y="4879467"/>
                  </a:cubicBezTo>
                  <a:lnTo>
                    <a:pt x="6580886" y="4879467"/>
                  </a:lnTo>
                  <a:cubicBezTo>
                    <a:pt x="6859270" y="4879467"/>
                    <a:pt x="7084695" y="4654423"/>
                    <a:pt x="7084695" y="4376801"/>
                  </a:cubicBezTo>
                  <a:lnTo>
                    <a:pt x="7084695" y="540766"/>
                  </a:lnTo>
                  <a:cubicBezTo>
                    <a:pt x="7084822" y="263144"/>
                    <a:pt x="6859270" y="38100"/>
                    <a:pt x="6580886" y="38100"/>
                  </a:cubicBezTo>
                  <a:lnTo>
                    <a:pt x="541909" y="38100"/>
                  </a:lnTo>
                  <a:lnTo>
                    <a:pt x="541909" y="19050"/>
                  </a:lnTo>
                  <a:lnTo>
                    <a:pt x="541909" y="38100"/>
                  </a:lnTo>
                  <a:cubicBezTo>
                    <a:pt x="263652" y="38100"/>
                    <a:pt x="38100" y="263144"/>
                    <a:pt x="38100" y="540766"/>
                  </a:cubicBezTo>
                  <a:close/>
                </a:path>
              </a:pathLst>
            </a:custGeom>
            <a:solidFill>
              <a:srgbClr val="091231"/>
            </a:solidFill>
            <a:ln w="12700">
              <a:solidFill>
                <a:srgbClr val="000000"/>
              </a:solidFill>
            </a:ln>
          </p:spPr>
        </p:sp>
      </p:grpSp>
      <p:grpSp>
        <p:nvGrpSpPr>
          <p:cNvPr id="46" name="Group 46"/>
          <p:cNvGrpSpPr/>
          <p:nvPr/>
        </p:nvGrpSpPr>
        <p:grpSpPr>
          <a:xfrm>
            <a:off x="941338" y="5925442"/>
            <a:ext cx="5256460" cy="782390"/>
            <a:chOff x="0" y="0"/>
            <a:chExt cx="7008613" cy="1043187"/>
          </a:xfrm>
        </p:grpSpPr>
        <p:sp>
          <p:nvSpPr>
            <p:cNvPr id="47" name="Freeform 47"/>
            <p:cNvSpPr/>
            <p:nvPr/>
          </p:nvSpPr>
          <p:spPr>
            <a:xfrm>
              <a:off x="0" y="0"/>
              <a:ext cx="7008622" cy="1043305"/>
            </a:xfrm>
            <a:custGeom>
              <a:avLst/>
              <a:gdLst/>
              <a:ahLst/>
              <a:cxnLst/>
              <a:rect l="l" t="t" r="r" b="b"/>
              <a:pathLst>
                <a:path w="7008622" h="1043305">
                  <a:moveTo>
                    <a:pt x="0" y="475996"/>
                  </a:moveTo>
                  <a:cubicBezTo>
                    <a:pt x="0" y="213106"/>
                    <a:pt x="213106" y="0"/>
                    <a:pt x="475996" y="0"/>
                  </a:cubicBezTo>
                  <a:lnTo>
                    <a:pt x="6532626" y="0"/>
                  </a:lnTo>
                  <a:cubicBezTo>
                    <a:pt x="6795516" y="0"/>
                    <a:pt x="7008622" y="213106"/>
                    <a:pt x="7008622" y="475996"/>
                  </a:cubicBezTo>
                  <a:lnTo>
                    <a:pt x="7008622" y="567309"/>
                  </a:lnTo>
                  <a:cubicBezTo>
                    <a:pt x="7008622" y="830199"/>
                    <a:pt x="6795516" y="1043305"/>
                    <a:pt x="6532626" y="1043305"/>
                  </a:cubicBezTo>
                  <a:lnTo>
                    <a:pt x="475996" y="1043305"/>
                  </a:lnTo>
                  <a:cubicBezTo>
                    <a:pt x="213106" y="1043178"/>
                    <a:pt x="0" y="830072"/>
                    <a:pt x="0" y="567309"/>
                  </a:cubicBezTo>
                  <a:close/>
                </a:path>
              </a:pathLst>
            </a:custGeom>
            <a:solidFill>
              <a:srgbClr val="0A081B"/>
            </a:solidFill>
            <a:ln w="12700">
              <a:solidFill>
                <a:srgbClr val="000000"/>
              </a:solidFill>
            </a:ln>
          </p:spPr>
        </p:sp>
      </p:grpSp>
      <p:sp>
        <p:nvSpPr>
          <p:cNvPr id="48" name="TextBox 48"/>
          <p:cNvSpPr txBox="1"/>
          <p:nvPr/>
        </p:nvSpPr>
        <p:spPr>
          <a:xfrm>
            <a:off x="3373934" y="6095851"/>
            <a:ext cx="391120" cy="450949"/>
          </a:xfrm>
          <a:prstGeom prst="rect">
            <a:avLst/>
          </a:prstGeom>
        </p:spPr>
        <p:txBody>
          <a:bodyPr lIns="0" tIns="0" rIns="0" bIns="0" rtlCol="0" anchor="t">
            <a:spAutoFit/>
          </a:bodyPr>
          <a:lstStyle/>
          <a:p>
            <a:pPr algn="l">
              <a:lnSpc>
                <a:spcPts val="3062"/>
              </a:lnSpc>
            </a:pPr>
            <a:r>
              <a:rPr lang="en-US" sz="3062" b="1">
                <a:solidFill>
                  <a:srgbClr val="E0E4E6"/>
                </a:solidFill>
                <a:latin typeface="Arimo Bold"/>
                <a:ea typeface="Arimo Bold"/>
                <a:cs typeface="Arimo Bold"/>
                <a:sym typeface="Arimo Bold"/>
              </a:rPr>
              <a:t>4</a:t>
            </a:r>
          </a:p>
        </p:txBody>
      </p:sp>
      <p:sp>
        <p:nvSpPr>
          <p:cNvPr id="49" name="TextBox 49"/>
          <p:cNvSpPr txBox="1"/>
          <p:nvPr/>
        </p:nvSpPr>
        <p:spPr>
          <a:xfrm>
            <a:off x="1202085" y="6940004"/>
            <a:ext cx="2897981" cy="390674"/>
          </a:xfrm>
          <a:prstGeom prst="rect">
            <a:avLst/>
          </a:prstGeom>
        </p:spPr>
        <p:txBody>
          <a:bodyPr lIns="0" tIns="0" rIns="0" bIns="0" rtlCol="0" anchor="t">
            <a:spAutoFit/>
          </a:bodyPr>
          <a:lstStyle/>
          <a:p>
            <a:pPr algn="l">
              <a:lnSpc>
                <a:spcPts val="2812"/>
              </a:lnSpc>
            </a:pPr>
            <a:r>
              <a:rPr lang="en-US" sz="2249" b="1">
                <a:solidFill>
                  <a:srgbClr val="E0E4E6"/>
                </a:solidFill>
                <a:latin typeface="Arimo Bold"/>
                <a:ea typeface="Arimo Bold"/>
                <a:cs typeface="Arimo Bold"/>
                <a:sym typeface="Arimo Bold"/>
              </a:rPr>
              <a:t>Total Quantity Sold</a:t>
            </a:r>
          </a:p>
        </p:txBody>
      </p:sp>
      <p:grpSp>
        <p:nvGrpSpPr>
          <p:cNvPr id="50" name="Group 50"/>
          <p:cNvGrpSpPr/>
          <p:nvPr/>
        </p:nvGrpSpPr>
        <p:grpSpPr>
          <a:xfrm>
            <a:off x="1202085" y="7624019"/>
            <a:ext cx="4734966" cy="1225749"/>
            <a:chOff x="0" y="0"/>
            <a:chExt cx="6313288" cy="1634332"/>
          </a:xfrm>
        </p:grpSpPr>
        <p:sp>
          <p:nvSpPr>
            <p:cNvPr id="51" name="Freeform 51"/>
            <p:cNvSpPr/>
            <p:nvPr/>
          </p:nvSpPr>
          <p:spPr>
            <a:xfrm>
              <a:off x="0" y="0"/>
              <a:ext cx="6313170" cy="1634236"/>
            </a:xfrm>
            <a:custGeom>
              <a:avLst/>
              <a:gdLst/>
              <a:ahLst/>
              <a:cxnLst/>
              <a:rect l="l" t="t" r="r" b="b"/>
              <a:pathLst>
                <a:path w="6313170" h="1634236">
                  <a:moveTo>
                    <a:pt x="0" y="521589"/>
                  </a:moveTo>
                  <a:cubicBezTo>
                    <a:pt x="0" y="233553"/>
                    <a:pt x="233553" y="0"/>
                    <a:pt x="521589" y="0"/>
                  </a:cubicBezTo>
                  <a:lnTo>
                    <a:pt x="5791581" y="0"/>
                  </a:lnTo>
                  <a:cubicBezTo>
                    <a:pt x="6079617" y="0"/>
                    <a:pt x="6313170" y="233553"/>
                    <a:pt x="6313170" y="521589"/>
                  </a:cubicBezTo>
                  <a:lnTo>
                    <a:pt x="6313170" y="1112647"/>
                  </a:lnTo>
                  <a:cubicBezTo>
                    <a:pt x="6313170" y="1400683"/>
                    <a:pt x="6079617" y="1634236"/>
                    <a:pt x="5791581" y="1634236"/>
                  </a:cubicBezTo>
                  <a:lnTo>
                    <a:pt x="521589" y="1634236"/>
                  </a:lnTo>
                  <a:cubicBezTo>
                    <a:pt x="233553" y="1634363"/>
                    <a:pt x="0" y="1400810"/>
                    <a:pt x="0" y="1112647"/>
                  </a:cubicBezTo>
                  <a:close/>
                </a:path>
              </a:pathLst>
            </a:custGeom>
            <a:solidFill>
              <a:srgbClr val="171528"/>
            </a:solidFill>
            <a:ln w="12700">
              <a:solidFill>
                <a:srgbClr val="000000"/>
              </a:solidFill>
            </a:ln>
          </p:spPr>
        </p:sp>
      </p:grpSp>
      <p:grpSp>
        <p:nvGrpSpPr>
          <p:cNvPr id="52" name="Group 52"/>
          <p:cNvGrpSpPr/>
          <p:nvPr/>
        </p:nvGrpSpPr>
        <p:grpSpPr>
          <a:xfrm>
            <a:off x="1189136" y="7624019"/>
            <a:ext cx="4760862" cy="1225749"/>
            <a:chOff x="0" y="0"/>
            <a:chExt cx="6347817" cy="1634332"/>
          </a:xfrm>
        </p:grpSpPr>
        <p:sp>
          <p:nvSpPr>
            <p:cNvPr id="53" name="Freeform 53"/>
            <p:cNvSpPr/>
            <p:nvPr/>
          </p:nvSpPr>
          <p:spPr>
            <a:xfrm>
              <a:off x="0" y="0"/>
              <a:ext cx="6347841" cy="1634363"/>
            </a:xfrm>
            <a:custGeom>
              <a:avLst/>
              <a:gdLst/>
              <a:ahLst/>
              <a:cxnLst/>
              <a:rect l="l" t="t" r="r" b="b"/>
              <a:pathLst>
                <a:path w="6347841" h="1634363">
                  <a:moveTo>
                    <a:pt x="0" y="52197"/>
                  </a:moveTo>
                  <a:cubicBezTo>
                    <a:pt x="0" y="23368"/>
                    <a:pt x="23368" y="0"/>
                    <a:pt x="52197" y="0"/>
                  </a:cubicBezTo>
                  <a:lnTo>
                    <a:pt x="6295644" y="0"/>
                  </a:lnTo>
                  <a:cubicBezTo>
                    <a:pt x="6324473" y="0"/>
                    <a:pt x="6347841" y="23368"/>
                    <a:pt x="6347841" y="52197"/>
                  </a:cubicBezTo>
                  <a:lnTo>
                    <a:pt x="6347841" y="1582166"/>
                  </a:lnTo>
                  <a:cubicBezTo>
                    <a:pt x="6347841" y="1610995"/>
                    <a:pt x="6324473" y="1634363"/>
                    <a:pt x="6295644" y="1634363"/>
                  </a:cubicBezTo>
                  <a:lnTo>
                    <a:pt x="52197" y="1634363"/>
                  </a:lnTo>
                  <a:cubicBezTo>
                    <a:pt x="23368" y="1634363"/>
                    <a:pt x="0" y="1610995"/>
                    <a:pt x="0" y="1582166"/>
                  </a:cubicBezTo>
                  <a:close/>
                </a:path>
              </a:pathLst>
            </a:custGeom>
            <a:solidFill>
              <a:srgbClr val="171528"/>
            </a:solidFill>
            <a:ln w="12700">
              <a:solidFill>
                <a:srgbClr val="000000"/>
              </a:solidFill>
            </a:ln>
          </p:spPr>
        </p:sp>
      </p:grpSp>
      <p:sp>
        <p:nvSpPr>
          <p:cNvPr id="54" name="TextBox 54"/>
          <p:cNvSpPr txBox="1"/>
          <p:nvPr/>
        </p:nvSpPr>
        <p:spPr>
          <a:xfrm>
            <a:off x="1449884" y="7695754"/>
            <a:ext cx="4487079" cy="806567"/>
          </a:xfrm>
          <a:prstGeom prst="rect">
            <a:avLst/>
          </a:prstGeom>
        </p:spPr>
        <p:txBody>
          <a:bodyPr wrap="square" lIns="0" tIns="0" rIns="0" bIns="0" rtlCol="0" anchor="t">
            <a:spAutoFit/>
          </a:bodyPr>
          <a:lstStyle/>
          <a:p>
            <a:pPr algn="l">
              <a:lnSpc>
                <a:spcPts val="3250"/>
              </a:lnSpc>
            </a:pPr>
            <a:r>
              <a:rPr lang="en-US" sz="2000" dirty="0" err="1">
                <a:solidFill>
                  <a:srgbClr val="E0E4E6"/>
                </a:solidFill>
                <a:latin typeface="Consolas"/>
                <a:ea typeface="Consolas"/>
                <a:cs typeface="Consolas"/>
                <a:sym typeface="Consolas"/>
              </a:rPr>
              <a:t>TotalQty</a:t>
            </a:r>
            <a:r>
              <a:rPr lang="en-US" sz="2000" dirty="0">
                <a:solidFill>
                  <a:srgbClr val="E0E4E6"/>
                </a:solidFill>
                <a:latin typeface="Consolas"/>
                <a:ea typeface="Consolas"/>
                <a:cs typeface="Consolas"/>
                <a:sym typeface="Consolas"/>
              </a:rPr>
              <a:t> = SUM(</a:t>
            </a:r>
            <a:r>
              <a:rPr lang="en-US" sz="2000" dirty="0" err="1">
                <a:solidFill>
                  <a:srgbClr val="E0E4E6"/>
                </a:solidFill>
                <a:latin typeface="Consolas"/>
                <a:ea typeface="Consolas"/>
                <a:cs typeface="Consolas"/>
                <a:sym typeface="Consolas"/>
              </a:rPr>
              <a:t>sales_dataset_cleaned</a:t>
            </a:r>
            <a:r>
              <a:rPr lang="en-US" sz="2000" dirty="0">
                <a:solidFill>
                  <a:srgbClr val="E0E4E6"/>
                </a:solidFill>
                <a:latin typeface="Consolas"/>
                <a:ea typeface="Consolas"/>
                <a:cs typeface="Consolas"/>
                <a:sym typeface="Consolas"/>
              </a:rPr>
              <a:t>[qty])</a:t>
            </a:r>
          </a:p>
        </p:txBody>
      </p:sp>
      <p:grpSp>
        <p:nvGrpSpPr>
          <p:cNvPr id="55" name="Group 55"/>
          <p:cNvGrpSpPr/>
          <p:nvPr/>
        </p:nvGrpSpPr>
        <p:grpSpPr>
          <a:xfrm>
            <a:off x="6472832" y="5882580"/>
            <a:ext cx="5342185" cy="3688110"/>
            <a:chOff x="0" y="0"/>
            <a:chExt cx="7122913" cy="4917480"/>
          </a:xfrm>
        </p:grpSpPr>
        <p:sp>
          <p:nvSpPr>
            <p:cNvPr id="56" name="Freeform 56"/>
            <p:cNvSpPr/>
            <p:nvPr/>
          </p:nvSpPr>
          <p:spPr>
            <a:xfrm>
              <a:off x="19050" y="19050"/>
              <a:ext cx="7084695" cy="4879467"/>
            </a:xfrm>
            <a:custGeom>
              <a:avLst/>
              <a:gdLst/>
              <a:ahLst/>
              <a:cxnLst/>
              <a:rect l="l" t="t" r="r" b="b"/>
              <a:pathLst>
                <a:path w="7084695" h="4879467">
                  <a:moveTo>
                    <a:pt x="0" y="521716"/>
                  </a:moveTo>
                  <a:cubicBezTo>
                    <a:pt x="0" y="233553"/>
                    <a:pt x="234061" y="0"/>
                    <a:pt x="522859" y="0"/>
                  </a:cubicBezTo>
                  <a:lnTo>
                    <a:pt x="6561836" y="0"/>
                  </a:lnTo>
                  <a:cubicBezTo>
                    <a:pt x="6850634" y="0"/>
                    <a:pt x="7084695" y="233553"/>
                    <a:pt x="7084695" y="521716"/>
                  </a:cubicBezTo>
                  <a:lnTo>
                    <a:pt x="7084695" y="4357751"/>
                  </a:lnTo>
                  <a:cubicBezTo>
                    <a:pt x="7084695" y="4645914"/>
                    <a:pt x="6850634" y="4879467"/>
                    <a:pt x="6561836" y="4879467"/>
                  </a:cubicBezTo>
                  <a:lnTo>
                    <a:pt x="522859" y="4879467"/>
                  </a:lnTo>
                  <a:cubicBezTo>
                    <a:pt x="234061" y="4879467"/>
                    <a:pt x="0" y="4645914"/>
                    <a:pt x="0" y="4357751"/>
                  </a:cubicBezTo>
                  <a:close/>
                </a:path>
              </a:pathLst>
            </a:custGeom>
            <a:solidFill>
              <a:srgbClr val="0A081B">
                <a:alpha val="56078"/>
              </a:srgbClr>
            </a:solidFill>
            <a:ln w="12700">
              <a:solidFill>
                <a:srgbClr val="000000"/>
              </a:solidFill>
            </a:ln>
          </p:spPr>
        </p:sp>
        <p:sp>
          <p:nvSpPr>
            <p:cNvPr id="57" name="Freeform 57"/>
            <p:cNvSpPr/>
            <p:nvPr/>
          </p:nvSpPr>
          <p:spPr>
            <a:xfrm>
              <a:off x="0" y="0"/>
              <a:ext cx="7122795" cy="4917567"/>
            </a:xfrm>
            <a:custGeom>
              <a:avLst/>
              <a:gdLst/>
              <a:ahLst/>
              <a:cxnLst/>
              <a:rect l="l" t="t" r="r" b="b"/>
              <a:pathLst>
                <a:path w="7122795" h="4917567">
                  <a:moveTo>
                    <a:pt x="0" y="540766"/>
                  </a:moveTo>
                  <a:cubicBezTo>
                    <a:pt x="0" y="242062"/>
                    <a:pt x="242697" y="0"/>
                    <a:pt x="541909" y="0"/>
                  </a:cubicBezTo>
                  <a:lnTo>
                    <a:pt x="6580886" y="0"/>
                  </a:lnTo>
                  <a:lnTo>
                    <a:pt x="6580886" y="19050"/>
                  </a:lnTo>
                  <a:lnTo>
                    <a:pt x="6580886" y="0"/>
                  </a:lnTo>
                  <a:cubicBezTo>
                    <a:pt x="6880225" y="0"/>
                    <a:pt x="7122795" y="242062"/>
                    <a:pt x="7122795" y="540766"/>
                  </a:cubicBezTo>
                  <a:lnTo>
                    <a:pt x="7103745" y="540766"/>
                  </a:lnTo>
                  <a:lnTo>
                    <a:pt x="7122795" y="540766"/>
                  </a:lnTo>
                  <a:lnTo>
                    <a:pt x="7122795" y="4376801"/>
                  </a:lnTo>
                  <a:lnTo>
                    <a:pt x="7103745" y="4376801"/>
                  </a:lnTo>
                  <a:lnTo>
                    <a:pt x="7122795" y="4376801"/>
                  </a:lnTo>
                  <a:cubicBezTo>
                    <a:pt x="7122795" y="4675505"/>
                    <a:pt x="6880098" y="4917567"/>
                    <a:pt x="6580886" y="4917567"/>
                  </a:cubicBezTo>
                  <a:lnTo>
                    <a:pt x="6580886" y="4898517"/>
                  </a:lnTo>
                  <a:lnTo>
                    <a:pt x="6580886" y="4917567"/>
                  </a:lnTo>
                  <a:lnTo>
                    <a:pt x="541909" y="4917567"/>
                  </a:lnTo>
                  <a:lnTo>
                    <a:pt x="541909" y="4898517"/>
                  </a:lnTo>
                  <a:lnTo>
                    <a:pt x="541909" y="4917567"/>
                  </a:lnTo>
                  <a:cubicBezTo>
                    <a:pt x="242697" y="4917440"/>
                    <a:pt x="0" y="4675505"/>
                    <a:pt x="0" y="4376801"/>
                  </a:cubicBezTo>
                  <a:lnTo>
                    <a:pt x="0" y="540766"/>
                  </a:lnTo>
                  <a:lnTo>
                    <a:pt x="19050" y="540766"/>
                  </a:lnTo>
                  <a:lnTo>
                    <a:pt x="0" y="540766"/>
                  </a:lnTo>
                  <a:moveTo>
                    <a:pt x="38100" y="540766"/>
                  </a:moveTo>
                  <a:lnTo>
                    <a:pt x="38100" y="4376801"/>
                  </a:lnTo>
                  <a:lnTo>
                    <a:pt x="19050" y="4376801"/>
                  </a:lnTo>
                  <a:lnTo>
                    <a:pt x="38100" y="4376801"/>
                  </a:lnTo>
                  <a:cubicBezTo>
                    <a:pt x="38100" y="4654296"/>
                    <a:pt x="263652" y="4879467"/>
                    <a:pt x="541909" y="4879467"/>
                  </a:cubicBezTo>
                  <a:lnTo>
                    <a:pt x="6580886" y="4879467"/>
                  </a:lnTo>
                  <a:cubicBezTo>
                    <a:pt x="6859270" y="4879467"/>
                    <a:pt x="7084695" y="4654423"/>
                    <a:pt x="7084695" y="4376801"/>
                  </a:cubicBezTo>
                  <a:lnTo>
                    <a:pt x="7084695" y="540766"/>
                  </a:lnTo>
                  <a:cubicBezTo>
                    <a:pt x="7084822" y="263144"/>
                    <a:pt x="6859270" y="38100"/>
                    <a:pt x="6580886" y="38100"/>
                  </a:cubicBezTo>
                  <a:lnTo>
                    <a:pt x="541909" y="38100"/>
                  </a:lnTo>
                  <a:lnTo>
                    <a:pt x="541909" y="19050"/>
                  </a:lnTo>
                  <a:lnTo>
                    <a:pt x="541909" y="38100"/>
                  </a:lnTo>
                  <a:cubicBezTo>
                    <a:pt x="263652" y="38100"/>
                    <a:pt x="38100" y="263144"/>
                    <a:pt x="38100" y="540766"/>
                  </a:cubicBezTo>
                  <a:close/>
                </a:path>
              </a:pathLst>
            </a:custGeom>
            <a:solidFill>
              <a:srgbClr val="16FFBB"/>
            </a:solidFill>
            <a:ln w="12700">
              <a:solidFill>
                <a:srgbClr val="000000"/>
              </a:solidFill>
            </a:ln>
          </p:spPr>
        </p:sp>
      </p:grpSp>
      <p:grpSp>
        <p:nvGrpSpPr>
          <p:cNvPr id="58" name="Group 58"/>
          <p:cNvGrpSpPr/>
          <p:nvPr/>
        </p:nvGrpSpPr>
        <p:grpSpPr>
          <a:xfrm>
            <a:off x="6515695" y="5925442"/>
            <a:ext cx="5256460" cy="782390"/>
            <a:chOff x="0" y="0"/>
            <a:chExt cx="7008613" cy="1043187"/>
          </a:xfrm>
        </p:grpSpPr>
        <p:sp>
          <p:nvSpPr>
            <p:cNvPr id="59" name="Freeform 59"/>
            <p:cNvSpPr/>
            <p:nvPr/>
          </p:nvSpPr>
          <p:spPr>
            <a:xfrm>
              <a:off x="0" y="0"/>
              <a:ext cx="7008622" cy="1043305"/>
            </a:xfrm>
            <a:custGeom>
              <a:avLst/>
              <a:gdLst/>
              <a:ahLst/>
              <a:cxnLst/>
              <a:rect l="l" t="t" r="r" b="b"/>
              <a:pathLst>
                <a:path w="7008622" h="1043305">
                  <a:moveTo>
                    <a:pt x="0" y="475996"/>
                  </a:moveTo>
                  <a:cubicBezTo>
                    <a:pt x="0" y="213106"/>
                    <a:pt x="213106" y="0"/>
                    <a:pt x="475996" y="0"/>
                  </a:cubicBezTo>
                  <a:lnTo>
                    <a:pt x="6532626" y="0"/>
                  </a:lnTo>
                  <a:cubicBezTo>
                    <a:pt x="6795516" y="0"/>
                    <a:pt x="7008622" y="213106"/>
                    <a:pt x="7008622" y="475996"/>
                  </a:cubicBezTo>
                  <a:lnTo>
                    <a:pt x="7008622" y="567309"/>
                  </a:lnTo>
                  <a:cubicBezTo>
                    <a:pt x="7008622" y="830199"/>
                    <a:pt x="6795516" y="1043305"/>
                    <a:pt x="6532626" y="1043305"/>
                  </a:cubicBezTo>
                  <a:lnTo>
                    <a:pt x="475996" y="1043305"/>
                  </a:lnTo>
                  <a:cubicBezTo>
                    <a:pt x="213106" y="1043178"/>
                    <a:pt x="0" y="830072"/>
                    <a:pt x="0" y="567309"/>
                  </a:cubicBezTo>
                  <a:close/>
                </a:path>
              </a:pathLst>
            </a:custGeom>
            <a:solidFill>
              <a:srgbClr val="0A081B"/>
            </a:solidFill>
            <a:ln w="12700">
              <a:solidFill>
                <a:srgbClr val="000000"/>
              </a:solidFill>
            </a:ln>
          </p:spPr>
        </p:sp>
      </p:grpSp>
      <p:sp>
        <p:nvSpPr>
          <p:cNvPr id="60" name="TextBox 60"/>
          <p:cNvSpPr txBox="1"/>
          <p:nvPr/>
        </p:nvSpPr>
        <p:spPr>
          <a:xfrm>
            <a:off x="8948291" y="6095851"/>
            <a:ext cx="391120" cy="450949"/>
          </a:xfrm>
          <a:prstGeom prst="rect">
            <a:avLst/>
          </a:prstGeom>
        </p:spPr>
        <p:txBody>
          <a:bodyPr lIns="0" tIns="0" rIns="0" bIns="0" rtlCol="0" anchor="t">
            <a:spAutoFit/>
          </a:bodyPr>
          <a:lstStyle/>
          <a:p>
            <a:pPr algn="l">
              <a:lnSpc>
                <a:spcPts val="3062"/>
              </a:lnSpc>
            </a:pPr>
            <a:r>
              <a:rPr lang="en-US" sz="3062" b="1">
                <a:solidFill>
                  <a:srgbClr val="E0E4E6"/>
                </a:solidFill>
                <a:latin typeface="Arimo Bold"/>
                <a:ea typeface="Arimo Bold"/>
                <a:cs typeface="Arimo Bold"/>
                <a:sym typeface="Arimo Bold"/>
              </a:rPr>
              <a:t>5</a:t>
            </a:r>
          </a:p>
        </p:txBody>
      </p:sp>
      <p:sp>
        <p:nvSpPr>
          <p:cNvPr id="61" name="TextBox 61"/>
          <p:cNvSpPr txBox="1"/>
          <p:nvPr/>
        </p:nvSpPr>
        <p:spPr>
          <a:xfrm>
            <a:off x="6776442" y="6940004"/>
            <a:ext cx="2897981" cy="390674"/>
          </a:xfrm>
          <a:prstGeom prst="rect">
            <a:avLst/>
          </a:prstGeom>
        </p:spPr>
        <p:txBody>
          <a:bodyPr lIns="0" tIns="0" rIns="0" bIns="0" rtlCol="0" anchor="t">
            <a:spAutoFit/>
          </a:bodyPr>
          <a:lstStyle/>
          <a:p>
            <a:pPr algn="l">
              <a:lnSpc>
                <a:spcPts val="2812"/>
              </a:lnSpc>
            </a:pPr>
            <a:r>
              <a:rPr lang="en-US" sz="2249" b="1">
                <a:solidFill>
                  <a:srgbClr val="E0E4E6"/>
                </a:solidFill>
                <a:latin typeface="Arimo Bold"/>
                <a:ea typeface="Arimo Bold"/>
                <a:cs typeface="Arimo Bold"/>
                <a:sym typeface="Arimo Bold"/>
              </a:rPr>
              <a:t>Cancellation Rate</a:t>
            </a:r>
          </a:p>
        </p:txBody>
      </p:sp>
      <p:grpSp>
        <p:nvGrpSpPr>
          <p:cNvPr id="62" name="Group 62"/>
          <p:cNvGrpSpPr/>
          <p:nvPr/>
        </p:nvGrpSpPr>
        <p:grpSpPr>
          <a:xfrm>
            <a:off x="6776442" y="7624019"/>
            <a:ext cx="4734966" cy="1643062"/>
            <a:chOff x="0" y="0"/>
            <a:chExt cx="6313288" cy="2190750"/>
          </a:xfrm>
        </p:grpSpPr>
        <p:sp>
          <p:nvSpPr>
            <p:cNvPr id="63" name="Freeform 63"/>
            <p:cNvSpPr/>
            <p:nvPr/>
          </p:nvSpPr>
          <p:spPr>
            <a:xfrm>
              <a:off x="0" y="0"/>
              <a:ext cx="6313297" cy="2190877"/>
            </a:xfrm>
            <a:custGeom>
              <a:avLst/>
              <a:gdLst/>
              <a:ahLst/>
              <a:cxnLst/>
              <a:rect l="l" t="t" r="r" b="b"/>
              <a:pathLst>
                <a:path w="6313297" h="2190877">
                  <a:moveTo>
                    <a:pt x="0" y="521716"/>
                  </a:moveTo>
                  <a:cubicBezTo>
                    <a:pt x="0" y="233553"/>
                    <a:pt x="233553" y="0"/>
                    <a:pt x="521716" y="0"/>
                  </a:cubicBezTo>
                  <a:lnTo>
                    <a:pt x="5791581" y="0"/>
                  </a:lnTo>
                  <a:cubicBezTo>
                    <a:pt x="6079744" y="0"/>
                    <a:pt x="6313297" y="233553"/>
                    <a:pt x="6313297" y="521716"/>
                  </a:cubicBezTo>
                  <a:lnTo>
                    <a:pt x="6313297" y="1669161"/>
                  </a:lnTo>
                  <a:cubicBezTo>
                    <a:pt x="6313297" y="1957324"/>
                    <a:pt x="6079744" y="2190877"/>
                    <a:pt x="5791581" y="2190877"/>
                  </a:cubicBezTo>
                  <a:lnTo>
                    <a:pt x="521716" y="2190877"/>
                  </a:lnTo>
                  <a:cubicBezTo>
                    <a:pt x="233553" y="2190750"/>
                    <a:pt x="0" y="1957197"/>
                    <a:pt x="0" y="1669034"/>
                  </a:cubicBezTo>
                  <a:close/>
                </a:path>
              </a:pathLst>
            </a:custGeom>
            <a:solidFill>
              <a:srgbClr val="171528"/>
            </a:solidFill>
            <a:ln w="12700">
              <a:solidFill>
                <a:srgbClr val="000000"/>
              </a:solidFill>
            </a:ln>
          </p:spPr>
        </p:sp>
      </p:grpSp>
      <p:grpSp>
        <p:nvGrpSpPr>
          <p:cNvPr id="64" name="Group 64"/>
          <p:cNvGrpSpPr/>
          <p:nvPr/>
        </p:nvGrpSpPr>
        <p:grpSpPr>
          <a:xfrm>
            <a:off x="6763494" y="7624019"/>
            <a:ext cx="4760862" cy="1643062"/>
            <a:chOff x="0" y="0"/>
            <a:chExt cx="6347817" cy="2190750"/>
          </a:xfrm>
        </p:grpSpPr>
        <p:sp>
          <p:nvSpPr>
            <p:cNvPr id="65" name="Freeform 65"/>
            <p:cNvSpPr/>
            <p:nvPr/>
          </p:nvSpPr>
          <p:spPr>
            <a:xfrm>
              <a:off x="0" y="0"/>
              <a:ext cx="6347841" cy="2190750"/>
            </a:xfrm>
            <a:custGeom>
              <a:avLst/>
              <a:gdLst/>
              <a:ahLst/>
              <a:cxnLst/>
              <a:rect l="l" t="t" r="r" b="b"/>
              <a:pathLst>
                <a:path w="6347841" h="2190750">
                  <a:moveTo>
                    <a:pt x="0" y="52197"/>
                  </a:moveTo>
                  <a:cubicBezTo>
                    <a:pt x="0" y="23368"/>
                    <a:pt x="23368" y="0"/>
                    <a:pt x="52197" y="0"/>
                  </a:cubicBezTo>
                  <a:lnTo>
                    <a:pt x="6295644" y="0"/>
                  </a:lnTo>
                  <a:cubicBezTo>
                    <a:pt x="6324473" y="0"/>
                    <a:pt x="6347841" y="23368"/>
                    <a:pt x="6347841" y="52197"/>
                  </a:cubicBezTo>
                  <a:lnTo>
                    <a:pt x="6347841" y="2138553"/>
                  </a:lnTo>
                  <a:cubicBezTo>
                    <a:pt x="6347841" y="2167382"/>
                    <a:pt x="6324473" y="2190750"/>
                    <a:pt x="6295644" y="2190750"/>
                  </a:cubicBezTo>
                  <a:lnTo>
                    <a:pt x="52197" y="2190750"/>
                  </a:lnTo>
                  <a:cubicBezTo>
                    <a:pt x="23368" y="2190750"/>
                    <a:pt x="0" y="2167382"/>
                    <a:pt x="0" y="2138553"/>
                  </a:cubicBezTo>
                  <a:close/>
                </a:path>
              </a:pathLst>
            </a:custGeom>
            <a:solidFill>
              <a:srgbClr val="171528"/>
            </a:solidFill>
            <a:ln w="12700">
              <a:solidFill>
                <a:srgbClr val="000000"/>
              </a:solidFill>
            </a:ln>
          </p:spPr>
        </p:sp>
      </p:grpSp>
      <p:sp>
        <p:nvSpPr>
          <p:cNvPr id="66" name="TextBox 66"/>
          <p:cNvSpPr txBox="1"/>
          <p:nvPr/>
        </p:nvSpPr>
        <p:spPr>
          <a:xfrm>
            <a:off x="7024241" y="7695754"/>
            <a:ext cx="4239369" cy="1375767"/>
          </a:xfrm>
          <a:prstGeom prst="rect">
            <a:avLst/>
          </a:prstGeom>
        </p:spPr>
        <p:txBody>
          <a:bodyPr lIns="0" tIns="0" rIns="0" bIns="0" rtlCol="0" anchor="t">
            <a:spAutoFit/>
          </a:bodyPr>
          <a:lstStyle/>
          <a:p>
            <a:pPr algn="l">
              <a:lnSpc>
                <a:spcPts val="3250"/>
              </a:lnSpc>
            </a:pPr>
            <a:r>
              <a:rPr lang="en-US" sz="2000">
                <a:solidFill>
                  <a:srgbClr val="E0E4E6"/>
                </a:solidFill>
                <a:latin typeface="Consolas"/>
                <a:ea typeface="Consolas"/>
                <a:cs typeface="Consolas"/>
                <a:sym typeface="Consolas"/>
              </a:rPr>
              <a:t>CancelRate% = DIVIDE([CancelOrder],[TotalOrder],0)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08161" y="759767"/>
            <a:ext cx="9355039" cy="742254"/>
          </a:xfrm>
          <a:prstGeom prst="rect">
            <a:avLst/>
          </a:prstGeom>
        </p:spPr>
        <p:txBody>
          <a:bodyPr wrap="square" lIns="0" tIns="0" rIns="0" bIns="0" rtlCol="0" anchor="t">
            <a:spAutoFit/>
          </a:bodyPr>
          <a:lstStyle/>
          <a:p>
            <a:pPr algn="l">
              <a:lnSpc>
                <a:spcPts val="6249"/>
              </a:lnSpc>
            </a:pPr>
            <a:r>
              <a:rPr lang="en-US" sz="4999" b="1" dirty="0">
                <a:solidFill>
                  <a:srgbClr val="F0FCFF"/>
                </a:solidFill>
                <a:latin typeface="Arimo Bold"/>
                <a:ea typeface="Arimo Bold"/>
                <a:cs typeface="Arimo Bold"/>
                <a:sym typeface="Arimo Bold"/>
              </a:rPr>
              <a:t>Filters: Month, Category, State</a:t>
            </a:r>
          </a:p>
        </p:txBody>
      </p:sp>
      <p:grpSp>
        <p:nvGrpSpPr>
          <p:cNvPr id="7" name="Group 7"/>
          <p:cNvGrpSpPr>
            <a:grpSpLocks noChangeAspect="1"/>
          </p:cNvGrpSpPr>
          <p:nvPr/>
        </p:nvGrpSpPr>
        <p:grpSpPr>
          <a:xfrm>
            <a:off x="1008161" y="2183606"/>
            <a:ext cx="6573739" cy="1643360"/>
            <a:chOff x="0" y="0"/>
            <a:chExt cx="8764985" cy="2191147"/>
          </a:xfrm>
        </p:grpSpPr>
        <p:sp>
          <p:nvSpPr>
            <p:cNvPr id="8" name="Freeform 8" descr="preencoded.png"/>
            <p:cNvSpPr/>
            <p:nvPr/>
          </p:nvSpPr>
          <p:spPr>
            <a:xfrm>
              <a:off x="0" y="0"/>
              <a:ext cx="8765032" cy="2191131"/>
            </a:xfrm>
            <a:custGeom>
              <a:avLst/>
              <a:gdLst/>
              <a:ahLst/>
              <a:cxnLst/>
              <a:rect l="l" t="t" r="r" b="b"/>
              <a:pathLst>
                <a:path w="8765032" h="2191131">
                  <a:moveTo>
                    <a:pt x="0" y="0"/>
                  </a:moveTo>
                  <a:lnTo>
                    <a:pt x="8765032" y="0"/>
                  </a:lnTo>
                  <a:lnTo>
                    <a:pt x="8765032" y="2191131"/>
                  </a:lnTo>
                  <a:lnTo>
                    <a:pt x="0" y="2191131"/>
                  </a:lnTo>
                  <a:lnTo>
                    <a:pt x="0" y="0"/>
                  </a:lnTo>
                  <a:close/>
                </a:path>
              </a:pathLst>
            </a:custGeom>
            <a:blipFill>
              <a:blip r:embed="rId4"/>
              <a:stretch>
                <a:fillRect t="-147" b="-147"/>
              </a:stretch>
            </a:blipFill>
          </p:spPr>
        </p:sp>
      </p:grpSp>
      <p:sp>
        <p:nvSpPr>
          <p:cNvPr id="9" name="TextBox 9"/>
          <p:cNvSpPr txBox="1"/>
          <p:nvPr/>
        </p:nvSpPr>
        <p:spPr>
          <a:xfrm>
            <a:off x="1008161" y="4055715"/>
            <a:ext cx="16271676" cy="1017091"/>
          </a:xfrm>
          <a:prstGeom prst="rect">
            <a:avLst/>
          </a:prstGeom>
        </p:spPr>
        <p:txBody>
          <a:bodyPr lIns="0" tIns="0" rIns="0" bIns="0" rtlCol="0" anchor="t">
            <a:spAutoFit/>
          </a:bodyPr>
          <a:lstStyle/>
          <a:p>
            <a:pPr algn="ctr">
              <a:lnSpc>
                <a:spcPts val="3624"/>
              </a:lnSpc>
            </a:pPr>
            <a:r>
              <a:rPr lang="en-US" sz="2249">
                <a:solidFill>
                  <a:srgbClr val="E0E4E6"/>
                </a:solidFill>
                <a:latin typeface="Barlow"/>
                <a:ea typeface="Barlow"/>
                <a:cs typeface="Barlow"/>
                <a:sym typeface="Barlow"/>
              </a:rPr>
              <a:t>The filters on the dashboard are made to be as flexible as possible, enabling users to perform dynamic analysis that suits their requirements and drill down into particular data categories.</a:t>
            </a:r>
          </a:p>
        </p:txBody>
      </p:sp>
      <p:grpSp>
        <p:nvGrpSpPr>
          <p:cNvPr id="10" name="Group 10"/>
          <p:cNvGrpSpPr/>
          <p:nvPr/>
        </p:nvGrpSpPr>
        <p:grpSpPr>
          <a:xfrm>
            <a:off x="993874" y="5382518"/>
            <a:ext cx="8020347" cy="2156371"/>
            <a:chOff x="0" y="0"/>
            <a:chExt cx="10693797" cy="2875162"/>
          </a:xfrm>
        </p:grpSpPr>
        <p:sp>
          <p:nvSpPr>
            <p:cNvPr id="11" name="Freeform 11"/>
            <p:cNvSpPr/>
            <p:nvPr/>
          </p:nvSpPr>
          <p:spPr>
            <a:xfrm>
              <a:off x="19050" y="19050"/>
              <a:ext cx="10655681" cy="2837053"/>
            </a:xfrm>
            <a:custGeom>
              <a:avLst/>
              <a:gdLst/>
              <a:ahLst/>
              <a:cxnLst/>
              <a:rect l="l" t="t" r="r" b="b"/>
              <a:pathLst>
                <a:path w="10655681" h="2837053">
                  <a:moveTo>
                    <a:pt x="0" y="576199"/>
                  </a:moveTo>
                  <a:cubicBezTo>
                    <a:pt x="0" y="257937"/>
                    <a:pt x="260477" y="0"/>
                    <a:pt x="581787" y="0"/>
                  </a:cubicBezTo>
                  <a:lnTo>
                    <a:pt x="10073894" y="0"/>
                  </a:lnTo>
                  <a:cubicBezTo>
                    <a:pt x="10395203" y="0"/>
                    <a:pt x="10655681" y="257937"/>
                    <a:pt x="10655681" y="576199"/>
                  </a:cubicBezTo>
                  <a:lnTo>
                    <a:pt x="10655681" y="2260854"/>
                  </a:lnTo>
                  <a:cubicBezTo>
                    <a:pt x="10655681" y="2579116"/>
                    <a:pt x="10395203" y="2837053"/>
                    <a:pt x="10073894" y="2837053"/>
                  </a:cubicBezTo>
                  <a:lnTo>
                    <a:pt x="581787" y="2837053"/>
                  </a:lnTo>
                  <a:cubicBezTo>
                    <a:pt x="260477" y="2837053"/>
                    <a:pt x="0" y="2579116"/>
                    <a:pt x="0" y="2260854"/>
                  </a:cubicBezTo>
                  <a:close/>
                </a:path>
              </a:pathLst>
            </a:custGeom>
            <a:solidFill>
              <a:srgbClr val="0A081B"/>
            </a:solidFill>
            <a:ln w="12700">
              <a:solidFill>
                <a:srgbClr val="000000"/>
              </a:solidFill>
            </a:ln>
          </p:spPr>
        </p:sp>
        <p:sp>
          <p:nvSpPr>
            <p:cNvPr id="12" name="Freeform 12"/>
            <p:cNvSpPr/>
            <p:nvPr/>
          </p:nvSpPr>
          <p:spPr>
            <a:xfrm>
              <a:off x="0" y="0"/>
              <a:ext cx="10693781" cy="2875153"/>
            </a:xfrm>
            <a:custGeom>
              <a:avLst/>
              <a:gdLst/>
              <a:ahLst/>
              <a:cxnLst/>
              <a:rect l="l" t="t" r="r" b="b"/>
              <a:pathLst>
                <a:path w="10693781" h="2875153">
                  <a:moveTo>
                    <a:pt x="0" y="595249"/>
                  </a:moveTo>
                  <a:cubicBezTo>
                    <a:pt x="0" y="266319"/>
                    <a:pt x="269240" y="0"/>
                    <a:pt x="600837" y="0"/>
                  </a:cubicBezTo>
                  <a:lnTo>
                    <a:pt x="10092944" y="0"/>
                  </a:lnTo>
                  <a:lnTo>
                    <a:pt x="10092944" y="19050"/>
                  </a:lnTo>
                  <a:lnTo>
                    <a:pt x="10092944" y="0"/>
                  </a:lnTo>
                  <a:cubicBezTo>
                    <a:pt x="10424668" y="0"/>
                    <a:pt x="10693781" y="266319"/>
                    <a:pt x="10693781" y="595249"/>
                  </a:cubicBezTo>
                  <a:lnTo>
                    <a:pt x="10674731" y="595249"/>
                  </a:lnTo>
                  <a:lnTo>
                    <a:pt x="10693781" y="595249"/>
                  </a:lnTo>
                  <a:lnTo>
                    <a:pt x="10693781" y="2279904"/>
                  </a:lnTo>
                  <a:lnTo>
                    <a:pt x="10674731" y="2279904"/>
                  </a:lnTo>
                  <a:lnTo>
                    <a:pt x="10693781" y="2279904"/>
                  </a:lnTo>
                  <a:cubicBezTo>
                    <a:pt x="10693781" y="2608834"/>
                    <a:pt x="10424540" y="2875153"/>
                    <a:pt x="10092944" y="2875153"/>
                  </a:cubicBezTo>
                  <a:lnTo>
                    <a:pt x="10092944" y="2856103"/>
                  </a:lnTo>
                  <a:lnTo>
                    <a:pt x="10092944" y="2875153"/>
                  </a:lnTo>
                  <a:lnTo>
                    <a:pt x="600837" y="2875153"/>
                  </a:lnTo>
                  <a:lnTo>
                    <a:pt x="600837" y="2856103"/>
                  </a:lnTo>
                  <a:lnTo>
                    <a:pt x="600837" y="2875153"/>
                  </a:lnTo>
                  <a:cubicBezTo>
                    <a:pt x="269240" y="2875153"/>
                    <a:pt x="0" y="2608834"/>
                    <a:pt x="0" y="2279904"/>
                  </a:cubicBezTo>
                  <a:lnTo>
                    <a:pt x="0" y="595249"/>
                  </a:lnTo>
                  <a:lnTo>
                    <a:pt x="19050" y="595249"/>
                  </a:lnTo>
                  <a:lnTo>
                    <a:pt x="0" y="595249"/>
                  </a:lnTo>
                  <a:moveTo>
                    <a:pt x="38100" y="595249"/>
                  </a:moveTo>
                  <a:lnTo>
                    <a:pt x="38100" y="2279904"/>
                  </a:lnTo>
                  <a:lnTo>
                    <a:pt x="19050" y="2279904"/>
                  </a:lnTo>
                  <a:lnTo>
                    <a:pt x="38100" y="2279904"/>
                  </a:lnTo>
                  <a:cubicBezTo>
                    <a:pt x="38100" y="2587371"/>
                    <a:pt x="289941" y="2837053"/>
                    <a:pt x="600837" y="2837053"/>
                  </a:cubicBezTo>
                  <a:lnTo>
                    <a:pt x="10092944" y="2837053"/>
                  </a:lnTo>
                  <a:cubicBezTo>
                    <a:pt x="10403967" y="2837053"/>
                    <a:pt x="10655681" y="2587498"/>
                    <a:pt x="10655681" y="2279904"/>
                  </a:cubicBezTo>
                  <a:lnTo>
                    <a:pt x="10655681" y="595249"/>
                  </a:lnTo>
                  <a:cubicBezTo>
                    <a:pt x="10655681" y="287655"/>
                    <a:pt x="10403967" y="38100"/>
                    <a:pt x="10092944" y="38100"/>
                  </a:cubicBezTo>
                  <a:lnTo>
                    <a:pt x="600837" y="38100"/>
                  </a:lnTo>
                  <a:lnTo>
                    <a:pt x="600837" y="19050"/>
                  </a:lnTo>
                  <a:lnTo>
                    <a:pt x="600837" y="38100"/>
                  </a:lnTo>
                  <a:cubicBezTo>
                    <a:pt x="289941" y="38100"/>
                    <a:pt x="38100" y="287655"/>
                    <a:pt x="38100" y="595249"/>
                  </a:cubicBezTo>
                  <a:close/>
                </a:path>
              </a:pathLst>
            </a:custGeom>
            <a:solidFill>
              <a:srgbClr val="16FFBB"/>
            </a:solidFill>
            <a:ln w="12700">
              <a:solidFill>
                <a:srgbClr val="000000"/>
              </a:solidFill>
            </a:ln>
          </p:spPr>
        </p:sp>
      </p:grpSp>
      <p:sp>
        <p:nvSpPr>
          <p:cNvPr id="13" name="TextBox 13"/>
          <p:cNvSpPr txBox="1"/>
          <p:nvPr/>
        </p:nvSpPr>
        <p:spPr>
          <a:xfrm>
            <a:off x="1324719" y="5684787"/>
            <a:ext cx="3200697" cy="428625"/>
          </a:xfrm>
          <a:prstGeom prst="rect">
            <a:avLst/>
          </a:prstGeom>
        </p:spPr>
        <p:txBody>
          <a:bodyPr lIns="0" tIns="0" rIns="0" bIns="0" rtlCol="0" anchor="t">
            <a:spAutoFit/>
          </a:bodyPr>
          <a:lstStyle/>
          <a:p>
            <a:pPr algn="l">
              <a:lnSpc>
                <a:spcPts val="3124"/>
              </a:lnSpc>
            </a:pPr>
            <a:r>
              <a:rPr lang="en-US" sz="2499" b="1">
                <a:solidFill>
                  <a:srgbClr val="E0E4E6"/>
                </a:solidFill>
                <a:latin typeface="Arimo Bold"/>
                <a:ea typeface="Arimo Bold"/>
                <a:cs typeface="Arimo Bold"/>
                <a:sym typeface="Arimo Bold"/>
              </a:rPr>
              <a:t>Month-Year Filter</a:t>
            </a:r>
          </a:p>
        </p:txBody>
      </p:sp>
      <p:sp>
        <p:nvSpPr>
          <p:cNvPr id="14" name="TextBox 14"/>
          <p:cNvSpPr txBox="1"/>
          <p:nvPr/>
        </p:nvSpPr>
        <p:spPr>
          <a:xfrm>
            <a:off x="1324719" y="6190952"/>
            <a:ext cx="7358658" cy="1017091"/>
          </a:xfrm>
          <a:prstGeom prst="rect">
            <a:avLst/>
          </a:prstGeom>
        </p:spPr>
        <p:txBody>
          <a:bodyPr lIns="0" tIns="0" rIns="0" bIns="0" rtlCol="0" anchor="t">
            <a:spAutoFit/>
          </a:bodyPr>
          <a:lstStyle/>
          <a:p>
            <a:pPr algn="l">
              <a:lnSpc>
                <a:spcPts val="3624"/>
              </a:lnSpc>
            </a:pPr>
            <a:r>
              <a:rPr lang="en-US" sz="2249">
                <a:solidFill>
                  <a:srgbClr val="E0E4E6"/>
                </a:solidFill>
                <a:latin typeface="Barlow"/>
                <a:ea typeface="Barlow"/>
                <a:cs typeface="Barlow"/>
                <a:sym typeface="Barlow"/>
              </a:rPr>
              <a:t>Helps compare how revenue and orders change month by month.</a:t>
            </a:r>
          </a:p>
        </p:txBody>
      </p:sp>
      <p:grpSp>
        <p:nvGrpSpPr>
          <p:cNvPr id="15" name="Group 15"/>
          <p:cNvGrpSpPr/>
          <p:nvPr/>
        </p:nvGrpSpPr>
        <p:grpSpPr>
          <a:xfrm>
            <a:off x="9273629" y="5382518"/>
            <a:ext cx="8020496" cy="2156371"/>
            <a:chOff x="0" y="0"/>
            <a:chExt cx="10693995" cy="2875162"/>
          </a:xfrm>
        </p:grpSpPr>
        <p:sp>
          <p:nvSpPr>
            <p:cNvPr id="16" name="Freeform 16"/>
            <p:cNvSpPr/>
            <p:nvPr/>
          </p:nvSpPr>
          <p:spPr>
            <a:xfrm>
              <a:off x="19050" y="19050"/>
              <a:ext cx="10655935" cy="2837053"/>
            </a:xfrm>
            <a:custGeom>
              <a:avLst/>
              <a:gdLst/>
              <a:ahLst/>
              <a:cxnLst/>
              <a:rect l="l" t="t" r="r" b="b"/>
              <a:pathLst>
                <a:path w="10655935" h="2837053">
                  <a:moveTo>
                    <a:pt x="0" y="576199"/>
                  </a:moveTo>
                  <a:cubicBezTo>
                    <a:pt x="0" y="257937"/>
                    <a:pt x="260477" y="0"/>
                    <a:pt x="581787" y="0"/>
                  </a:cubicBezTo>
                  <a:lnTo>
                    <a:pt x="10074148" y="0"/>
                  </a:lnTo>
                  <a:cubicBezTo>
                    <a:pt x="10395458" y="0"/>
                    <a:pt x="10655935" y="257937"/>
                    <a:pt x="10655935" y="576199"/>
                  </a:cubicBezTo>
                  <a:lnTo>
                    <a:pt x="10655935" y="2260854"/>
                  </a:lnTo>
                  <a:cubicBezTo>
                    <a:pt x="10655935" y="2579116"/>
                    <a:pt x="10395458" y="2837053"/>
                    <a:pt x="10074148" y="2837053"/>
                  </a:cubicBezTo>
                  <a:lnTo>
                    <a:pt x="581787" y="2837053"/>
                  </a:lnTo>
                  <a:cubicBezTo>
                    <a:pt x="260477" y="2837053"/>
                    <a:pt x="0" y="2579116"/>
                    <a:pt x="0" y="2260854"/>
                  </a:cubicBezTo>
                  <a:close/>
                </a:path>
              </a:pathLst>
            </a:custGeom>
            <a:solidFill>
              <a:srgbClr val="0A081B"/>
            </a:solidFill>
            <a:ln w="12700">
              <a:solidFill>
                <a:srgbClr val="000000"/>
              </a:solidFill>
            </a:ln>
          </p:spPr>
        </p:sp>
        <p:sp>
          <p:nvSpPr>
            <p:cNvPr id="17" name="Freeform 17"/>
            <p:cNvSpPr/>
            <p:nvPr/>
          </p:nvSpPr>
          <p:spPr>
            <a:xfrm>
              <a:off x="0" y="0"/>
              <a:ext cx="10694035" cy="2875153"/>
            </a:xfrm>
            <a:custGeom>
              <a:avLst/>
              <a:gdLst/>
              <a:ahLst/>
              <a:cxnLst/>
              <a:rect l="l" t="t" r="r" b="b"/>
              <a:pathLst>
                <a:path w="10694035" h="2875153">
                  <a:moveTo>
                    <a:pt x="0" y="595249"/>
                  </a:moveTo>
                  <a:cubicBezTo>
                    <a:pt x="0" y="266319"/>
                    <a:pt x="269240" y="0"/>
                    <a:pt x="600837" y="0"/>
                  </a:cubicBezTo>
                  <a:lnTo>
                    <a:pt x="10093198" y="0"/>
                  </a:lnTo>
                  <a:lnTo>
                    <a:pt x="10093198" y="19050"/>
                  </a:lnTo>
                  <a:lnTo>
                    <a:pt x="10093198" y="0"/>
                  </a:lnTo>
                  <a:cubicBezTo>
                    <a:pt x="10424922" y="0"/>
                    <a:pt x="10694035" y="266319"/>
                    <a:pt x="10694035" y="595249"/>
                  </a:cubicBezTo>
                  <a:lnTo>
                    <a:pt x="10674985" y="595249"/>
                  </a:lnTo>
                  <a:lnTo>
                    <a:pt x="10694035" y="595249"/>
                  </a:lnTo>
                  <a:lnTo>
                    <a:pt x="10694035" y="2279904"/>
                  </a:lnTo>
                  <a:lnTo>
                    <a:pt x="10674985" y="2279904"/>
                  </a:lnTo>
                  <a:lnTo>
                    <a:pt x="10694035" y="2279904"/>
                  </a:lnTo>
                  <a:cubicBezTo>
                    <a:pt x="10694035" y="2608834"/>
                    <a:pt x="10424795" y="2875153"/>
                    <a:pt x="10093198" y="2875153"/>
                  </a:cubicBezTo>
                  <a:lnTo>
                    <a:pt x="10093198" y="2856103"/>
                  </a:lnTo>
                  <a:lnTo>
                    <a:pt x="10093198" y="2875153"/>
                  </a:lnTo>
                  <a:lnTo>
                    <a:pt x="600837" y="2875153"/>
                  </a:lnTo>
                  <a:lnTo>
                    <a:pt x="600837" y="2856103"/>
                  </a:lnTo>
                  <a:lnTo>
                    <a:pt x="600837" y="2875153"/>
                  </a:lnTo>
                  <a:cubicBezTo>
                    <a:pt x="269240" y="2875153"/>
                    <a:pt x="0" y="2608834"/>
                    <a:pt x="0" y="2279904"/>
                  </a:cubicBezTo>
                  <a:lnTo>
                    <a:pt x="0" y="595249"/>
                  </a:lnTo>
                  <a:lnTo>
                    <a:pt x="19050" y="595249"/>
                  </a:lnTo>
                  <a:lnTo>
                    <a:pt x="0" y="595249"/>
                  </a:lnTo>
                  <a:moveTo>
                    <a:pt x="38100" y="595249"/>
                  </a:moveTo>
                  <a:lnTo>
                    <a:pt x="38100" y="2279904"/>
                  </a:lnTo>
                  <a:lnTo>
                    <a:pt x="19050" y="2279904"/>
                  </a:lnTo>
                  <a:lnTo>
                    <a:pt x="38100" y="2279904"/>
                  </a:lnTo>
                  <a:cubicBezTo>
                    <a:pt x="38100" y="2587371"/>
                    <a:pt x="289941" y="2837053"/>
                    <a:pt x="600837" y="2837053"/>
                  </a:cubicBezTo>
                  <a:lnTo>
                    <a:pt x="10093198" y="2837053"/>
                  </a:lnTo>
                  <a:cubicBezTo>
                    <a:pt x="10404221" y="2837053"/>
                    <a:pt x="10655935" y="2587498"/>
                    <a:pt x="10655935" y="2279904"/>
                  </a:cubicBezTo>
                  <a:lnTo>
                    <a:pt x="10655935" y="595249"/>
                  </a:lnTo>
                  <a:cubicBezTo>
                    <a:pt x="10655935" y="287655"/>
                    <a:pt x="10404094" y="38100"/>
                    <a:pt x="10093198" y="38100"/>
                  </a:cubicBezTo>
                  <a:lnTo>
                    <a:pt x="600837" y="38100"/>
                  </a:lnTo>
                  <a:lnTo>
                    <a:pt x="600837" y="19050"/>
                  </a:lnTo>
                  <a:lnTo>
                    <a:pt x="600837" y="38100"/>
                  </a:lnTo>
                  <a:cubicBezTo>
                    <a:pt x="289941" y="38100"/>
                    <a:pt x="38100" y="287655"/>
                    <a:pt x="38100" y="595249"/>
                  </a:cubicBezTo>
                  <a:close/>
                </a:path>
              </a:pathLst>
            </a:custGeom>
            <a:solidFill>
              <a:srgbClr val="29DDDA"/>
            </a:solidFill>
            <a:ln w="12700">
              <a:solidFill>
                <a:srgbClr val="000000"/>
              </a:solidFill>
            </a:ln>
          </p:spPr>
        </p:sp>
      </p:grpSp>
      <p:sp>
        <p:nvSpPr>
          <p:cNvPr id="18" name="TextBox 18"/>
          <p:cNvSpPr txBox="1"/>
          <p:nvPr/>
        </p:nvSpPr>
        <p:spPr>
          <a:xfrm>
            <a:off x="9604474" y="5684787"/>
            <a:ext cx="3200697" cy="428625"/>
          </a:xfrm>
          <a:prstGeom prst="rect">
            <a:avLst/>
          </a:prstGeom>
        </p:spPr>
        <p:txBody>
          <a:bodyPr lIns="0" tIns="0" rIns="0" bIns="0" rtlCol="0" anchor="t">
            <a:spAutoFit/>
          </a:bodyPr>
          <a:lstStyle/>
          <a:p>
            <a:pPr algn="l">
              <a:lnSpc>
                <a:spcPts val="3124"/>
              </a:lnSpc>
            </a:pPr>
            <a:r>
              <a:rPr lang="en-US" sz="2499" b="1">
                <a:solidFill>
                  <a:srgbClr val="E0E4E6"/>
                </a:solidFill>
                <a:latin typeface="Arimo Bold"/>
                <a:ea typeface="Arimo Bold"/>
                <a:cs typeface="Arimo Bold"/>
                <a:sym typeface="Arimo Bold"/>
              </a:rPr>
              <a:t>Category-Wise Filter</a:t>
            </a:r>
          </a:p>
        </p:txBody>
      </p:sp>
      <p:sp>
        <p:nvSpPr>
          <p:cNvPr id="19" name="TextBox 19"/>
          <p:cNvSpPr txBox="1"/>
          <p:nvPr/>
        </p:nvSpPr>
        <p:spPr>
          <a:xfrm>
            <a:off x="9604474" y="6190952"/>
            <a:ext cx="7358806" cy="1017091"/>
          </a:xfrm>
          <a:prstGeom prst="rect">
            <a:avLst/>
          </a:prstGeom>
        </p:spPr>
        <p:txBody>
          <a:bodyPr lIns="0" tIns="0" rIns="0" bIns="0" rtlCol="0" anchor="t">
            <a:spAutoFit/>
          </a:bodyPr>
          <a:lstStyle/>
          <a:p>
            <a:pPr algn="l">
              <a:lnSpc>
                <a:spcPts val="3624"/>
              </a:lnSpc>
            </a:pPr>
            <a:r>
              <a:rPr lang="en-US" sz="2249">
                <a:solidFill>
                  <a:srgbClr val="E0E4E6"/>
                </a:solidFill>
                <a:latin typeface="Barlow"/>
                <a:ea typeface="Barlow"/>
                <a:cs typeface="Barlow"/>
                <a:sym typeface="Barlow"/>
              </a:rPr>
              <a:t>Allows you to focus on a single product category (e.g., Kurta, Set, Western Dress).</a:t>
            </a:r>
          </a:p>
        </p:txBody>
      </p:sp>
      <p:grpSp>
        <p:nvGrpSpPr>
          <p:cNvPr id="20" name="Group 20"/>
          <p:cNvGrpSpPr/>
          <p:nvPr/>
        </p:nvGrpSpPr>
        <p:grpSpPr>
          <a:xfrm>
            <a:off x="993874" y="7798296"/>
            <a:ext cx="16300251" cy="1695450"/>
            <a:chOff x="0" y="0"/>
            <a:chExt cx="21733668" cy="2260600"/>
          </a:xfrm>
        </p:grpSpPr>
        <p:sp>
          <p:nvSpPr>
            <p:cNvPr id="21" name="Freeform 21"/>
            <p:cNvSpPr/>
            <p:nvPr/>
          </p:nvSpPr>
          <p:spPr>
            <a:xfrm>
              <a:off x="19050" y="19050"/>
              <a:ext cx="21695538" cy="2222627"/>
            </a:xfrm>
            <a:custGeom>
              <a:avLst/>
              <a:gdLst/>
              <a:ahLst/>
              <a:cxnLst/>
              <a:rect l="l" t="t" r="r" b="b"/>
              <a:pathLst>
                <a:path w="21695538" h="2222627">
                  <a:moveTo>
                    <a:pt x="0" y="576199"/>
                  </a:moveTo>
                  <a:cubicBezTo>
                    <a:pt x="0" y="257937"/>
                    <a:pt x="261874" y="0"/>
                    <a:pt x="584962" y="0"/>
                  </a:cubicBezTo>
                  <a:lnTo>
                    <a:pt x="21110575" y="0"/>
                  </a:lnTo>
                  <a:cubicBezTo>
                    <a:pt x="21433664" y="0"/>
                    <a:pt x="21695538" y="257937"/>
                    <a:pt x="21695538" y="576199"/>
                  </a:cubicBezTo>
                  <a:lnTo>
                    <a:pt x="21695538" y="1646428"/>
                  </a:lnTo>
                  <a:cubicBezTo>
                    <a:pt x="21695538" y="1964563"/>
                    <a:pt x="21433664" y="2222627"/>
                    <a:pt x="21110575" y="2222627"/>
                  </a:cubicBezTo>
                  <a:lnTo>
                    <a:pt x="584962" y="2222627"/>
                  </a:lnTo>
                  <a:cubicBezTo>
                    <a:pt x="261874" y="2222627"/>
                    <a:pt x="0" y="1964690"/>
                    <a:pt x="0" y="1646428"/>
                  </a:cubicBezTo>
                  <a:close/>
                </a:path>
              </a:pathLst>
            </a:custGeom>
            <a:solidFill>
              <a:srgbClr val="0A081B"/>
            </a:solidFill>
            <a:ln w="12700">
              <a:solidFill>
                <a:srgbClr val="000000"/>
              </a:solidFill>
            </a:ln>
          </p:spPr>
        </p:sp>
        <p:sp>
          <p:nvSpPr>
            <p:cNvPr id="22" name="Freeform 22"/>
            <p:cNvSpPr/>
            <p:nvPr/>
          </p:nvSpPr>
          <p:spPr>
            <a:xfrm>
              <a:off x="0" y="0"/>
              <a:ext cx="21733638" cy="2260727"/>
            </a:xfrm>
            <a:custGeom>
              <a:avLst/>
              <a:gdLst/>
              <a:ahLst/>
              <a:cxnLst/>
              <a:rect l="l" t="t" r="r" b="b"/>
              <a:pathLst>
                <a:path w="21733638" h="2260727">
                  <a:moveTo>
                    <a:pt x="0" y="595249"/>
                  </a:moveTo>
                  <a:cubicBezTo>
                    <a:pt x="0" y="266192"/>
                    <a:pt x="270764" y="0"/>
                    <a:pt x="604012" y="0"/>
                  </a:cubicBezTo>
                  <a:lnTo>
                    <a:pt x="21129625" y="0"/>
                  </a:lnTo>
                  <a:lnTo>
                    <a:pt x="21129625" y="19050"/>
                  </a:lnTo>
                  <a:lnTo>
                    <a:pt x="21129625" y="0"/>
                  </a:lnTo>
                  <a:cubicBezTo>
                    <a:pt x="21463000" y="0"/>
                    <a:pt x="21733638" y="266192"/>
                    <a:pt x="21733638" y="595249"/>
                  </a:cubicBezTo>
                  <a:lnTo>
                    <a:pt x="21714588" y="595249"/>
                  </a:lnTo>
                  <a:lnTo>
                    <a:pt x="21733638" y="595249"/>
                  </a:lnTo>
                  <a:lnTo>
                    <a:pt x="21733638" y="1665478"/>
                  </a:lnTo>
                  <a:lnTo>
                    <a:pt x="21714588" y="1665478"/>
                  </a:lnTo>
                  <a:lnTo>
                    <a:pt x="21733638" y="1665478"/>
                  </a:lnTo>
                  <a:cubicBezTo>
                    <a:pt x="21733638" y="1994408"/>
                    <a:pt x="21462873" y="2260727"/>
                    <a:pt x="21129625" y="2260727"/>
                  </a:cubicBezTo>
                  <a:lnTo>
                    <a:pt x="21129625" y="2241677"/>
                  </a:lnTo>
                  <a:lnTo>
                    <a:pt x="21129625" y="2260600"/>
                  </a:lnTo>
                  <a:lnTo>
                    <a:pt x="604012" y="2260600"/>
                  </a:lnTo>
                  <a:lnTo>
                    <a:pt x="604012" y="2241550"/>
                  </a:lnTo>
                  <a:lnTo>
                    <a:pt x="604012" y="2260600"/>
                  </a:lnTo>
                  <a:cubicBezTo>
                    <a:pt x="270764" y="2260600"/>
                    <a:pt x="0" y="1994408"/>
                    <a:pt x="0" y="1665351"/>
                  </a:cubicBezTo>
                  <a:lnTo>
                    <a:pt x="0" y="595249"/>
                  </a:lnTo>
                  <a:lnTo>
                    <a:pt x="19050" y="595249"/>
                  </a:lnTo>
                  <a:lnTo>
                    <a:pt x="0" y="595249"/>
                  </a:lnTo>
                  <a:moveTo>
                    <a:pt x="38100" y="595249"/>
                  </a:moveTo>
                  <a:lnTo>
                    <a:pt x="38100" y="1665478"/>
                  </a:lnTo>
                  <a:lnTo>
                    <a:pt x="19050" y="1665478"/>
                  </a:lnTo>
                  <a:lnTo>
                    <a:pt x="38100" y="1665478"/>
                  </a:lnTo>
                  <a:cubicBezTo>
                    <a:pt x="38100" y="1972818"/>
                    <a:pt x="291211" y="2222500"/>
                    <a:pt x="604012" y="2222500"/>
                  </a:cubicBezTo>
                  <a:lnTo>
                    <a:pt x="21129625" y="2222500"/>
                  </a:lnTo>
                  <a:cubicBezTo>
                    <a:pt x="21442426" y="2222500"/>
                    <a:pt x="21695538" y="1972818"/>
                    <a:pt x="21695538" y="1665351"/>
                  </a:cubicBezTo>
                  <a:lnTo>
                    <a:pt x="21695538" y="595249"/>
                  </a:lnTo>
                  <a:cubicBezTo>
                    <a:pt x="21695538" y="287909"/>
                    <a:pt x="21442426" y="38100"/>
                    <a:pt x="21129625" y="38100"/>
                  </a:cubicBezTo>
                  <a:lnTo>
                    <a:pt x="604012" y="38100"/>
                  </a:lnTo>
                  <a:lnTo>
                    <a:pt x="604012" y="19050"/>
                  </a:lnTo>
                  <a:lnTo>
                    <a:pt x="604012" y="38100"/>
                  </a:lnTo>
                  <a:cubicBezTo>
                    <a:pt x="291211" y="38100"/>
                    <a:pt x="38100" y="287782"/>
                    <a:pt x="38100" y="595249"/>
                  </a:cubicBezTo>
                  <a:close/>
                </a:path>
              </a:pathLst>
            </a:custGeom>
            <a:solidFill>
              <a:srgbClr val="37A7E7"/>
            </a:solidFill>
            <a:ln w="12700">
              <a:solidFill>
                <a:srgbClr val="000000"/>
              </a:solidFill>
            </a:ln>
          </p:spPr>
        </p:sp>
      </p:grpSp>
      <p:sp>
        <p:nvSpPr>
          <p:cNvPr id="23" name="TextBox 23"/>
          <p:cNvSpPr txBox="1"/>
          <p:nvPr/>
        </p:nvSpPr>
        <p:spPr>
          <a:xfrm>
            <a:off x="1324719" y="8100566"/>
            <a:ext cx="3200697" cy="428625"/>
          </a:xfrm>
          <a:prstGeom prst="rect">
            <a:avLst/>
          </a:prstGeom>
        </p:spPr>
        <p:txBody>
          <a:bodyPr lIns="0" tIns="0" rIns="0" bIns="0" rtlCol="0" anchor="t">
            <a:spAutoFit/>
          </a:bodyPr>
          <a:lstStyle/>
          <a:p>
            <a:pPr algn="l">
              <a:lnSpc>
                <a:spcPts val="3124"/>
              </a:lnSpc>
            </a:pPr>
            <a:r>
              <a:rPr lang="en-US" sz="2499" b="1">
                <a:solidFill>
                  <a:srgbClr val="E0E4E6"/>
                </a:solidFill>
                <a:latin typeface="Arimo Bold"/>
                <a:ea typeface="Arimo Bold"/>
                <a:cs typeface="Arimo Bold"/>
                <a:sym typeface="Arimo Bold"/>
              </a:rPr>
              <a:t>Ship-State Filter</a:t>
            </a:r>
          </a:p>
        </p:txBody>
      </p:sp>
      <p:sp>
        <p:nvSpPr>
          <p:cNvPr id="24" name="TextBox 24"/>
          <p:cNvSpPr txBox="1"/>
          <p:nvPr/>
        </p:nvSpPr>
        <p:spPr>
          <a:xfrm>
            <a:off x="1324719" y="8606730"/>
            <a:ext cx="15638561" cy="556171"/>
          </a:xfrm>
          <a:prstGeom prst="rect">
            <a:avLst/>
          </a:prstGeom>
        </p:spPr>
        <p:txBody>
          <a:bodyPr lIns="0" tIns="0" rIns="0" bIns="0" rtlCol="0" anchor="t">
            <a:spAutoFit/>
          </a:bodyPr>
          <a:lstStyle/>
          <a:p>
            <a:pPr algn="l">
              <a:lnSpc>
                <a:spcPts val="3624"/>
              </a:lnSpc>
            </a:pPr>
            <a:r>
              <a:rPr lang="en-US" sz="2249">
                <a:solidFill>
                  <a:srgbClr val="E0E4E6"/>
                </a:solidFill>
                <a:latin typeface="Barlow"/>
                <a:ea typeface="Barlow"/>
                <a:cs typeface="Barlow"/>
                <a:sym typeface="Barlow"/>
              </a:rPr>
              <a:t>Shows sales data based on different states.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7620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76028" y="807392"/>
            <a:ext cx="5466010" cy="643446"/>
          </a:xfrm>
          <a:prstGeom prst="rect">
            <a:avLst/>
          </a:prstGeom>
        </p:spPr>
        <p:txBody>
          <a:bodyPr lIns="0" tIns="0" rIns="0" bIns="0" rtlCol="0" anchor="t">
            <a:spAutoFit/>
          </a:bodyPr>
          <a:lstStyle/>
          <a:p>
            <a:pPr algn="l">
              <a:lnSpc>
                <a:spcPts val="5374"/>
              </a:lnSpc>
            </a:pPr>
            <a:r>
              <a:rPr lang="en-US" sz="4250" b="1" dirty="0">
                <a:solidFill>
                  <a:srgbClr val="F0FCFF"/>
                </a:solidFill>
                <a:latin typeface="Arimo Bold"/>
                <a:ea typeface="Arimo Bold"/>
                <a:cs typeface="Arimo Bold"/>
                <a:sym typeface="Arimo Bold"/>
              </a:rPr>
              <a:t>Dashboard </a:t>
            </a:r>
          </a:p>
        </p:txBody>
      </p:sp>
      <p:pic>
        <p:nvPicPr>
          <p:cNvPr id="10" name="Picture 9">
            <a:extLst>
              <a:ext uri="{FF2B5EF4-FFF2-40B4-BE49-F238E27FC236}">
                <a16:creationId xmlns:a16="http://schemas.microsoft.com/office/drawing/2014/main" id="{41B21E76-10A6-BB1D-0815-7252E35D90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6028" y="1714500"/>
            <a:ext cx="15306972" cy="79562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38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37914" y="689670"/>
            <a:ext cx="6852475" cy="694614"/>
          </a:xfrm>
          <a:prstGeom prst="rect">
            <a:avLst/>
          </a:prstGeom>
        </p:spPr>
        <p:txBody>
          <a:bodyPr wrap="square" lIns="0" tIns="0" rIns="0" bIns="0" rtlCol="0" anchor="t">
            <a:spAutoFit/>
          </a:bodyPr>
          <a:lstStyle/>
          <a:p>
            <a:pPr algn="l">
              <a:lnSpc>
                <a:spcPts val="5812"/>
              </a:lnSpc>
            </a:pPr>
            <a:r>
              <a:rPr lang="en-US" sz="4687" b="1" dirty="0">
                <a:solidFill>
                  <a:srgbClr val="F0FCFF"/>
                </a:solidFill>
                <a:latin typeface="Arimo Bold"/>
                <a:ea typeface="Arimo Bold"/>
                <a:cs typeface="Arimo Bold"/>
                <a:sym typeface="Arimo Bold"/>
              </a:rPr>
              <a:t>Monthly Revenue Trend</a:t>
            </a:r>
          </a:p>
        </p:txBody>
      </p:sp>
      <p:sp>
        <p:nvSpPr>
          <p:cNvPr id="7" name="TextBox 7"/>
          <p:cNvSpPr txBox="1"/>
          <p:nvPr/>
        </p:nvSpPr>
        <p:spPr>
          <a:xfrm>
            <a:off x="937915" y="1931937"/>
            <a:ext cx="16412170" cy="943273"/>
          </a:xfrm>
          <a:prstGeom prst="rect">
            <a:avLst/>
          </a:prstGeom>
        </p:spPr>
        <p:txBody>
          <a:bodyPr lIns="0" tIns="0" rIns="0" bIns="0" rtlCol="0" anchor="t">
            <a:spAutoFit/>
          </a:bodyPr>
          <a:lstStyle/>
          <a:p>
            <a:pPr algn="l">
              <a:lnSpc>
                <a:spcPts val="3374"/>
              </a:lnSpc>
            </a:pPr>
            <a:r>
              <a:rPr lang="en-US" sz="2062">
                <a:solidFill>
                  <a:srgbClr val="E0E4E6"/>
                </a:solidFill>
                <a:latin typeface="Barlow"/>
                <a:ea typeface="Barlow"/>
                <a:cs typeface="Barlow"/>
                <a:sym typeface="Barlow"/>
              </a:rPr>
              <a:t>It is simple to observe how sales change from month to month because of to the monthly revenue chart.It is one of the simplest methods to determine whether the business is expanding, staying the same, or slowing down.</a:t>
            </a:r>
          </a:p>
        </p:txBody>
      </p:sp>
      <p:grpSp>
        <p:nvGrpSpPr>
          <p:cNvPr id="8" name="Group 8"/>
          <p:cNvGrpSpPr>
            <a:grpSpLocks noChangeAspect="1"/>
          </p:cNvGrpSpPr>
          <p:nvPr/>
        </p:nvGrpSpPr>
        <p:grpSpPr>
          <a:xfrm>
            <a:off x="937914" y="3134245"/>
            <a:ext cx="8518047" cy="3345803"/>
            <a:chOff x="0" y="0"/>
            <a:chExt cx="9136658" cy="4058245"/>
          </a:xfrm>
        </p:grpSpPr>
        <p:sp>
          <p:nvSpPr>
            <p:cNvPr id="9" name="Freeform 9" descr="preencoded.png"/>
            <p:cNvSpPr/>
            <p:nvPr/>
          </p:nvSpPr>
          <p:spPr>
            <a:xfrm>
              <a:off x="0" y="0"/>
              <a:ext cx="9136634" cy="4058285"/>
            </a:xfrm>
            <a:custGeom>
              <a:avLst/>
              <a:gdLst/>
              <a:ahLst/>
              <a:cxnLst/>
              <a:rect l="l" t="t" r="r" b="b"/>
              <a:pathLst>
                <a:path w="9136634" h="4058285">
                  <a:moveTo>
                    <a:pt x="0" y="0"/>
                  </a:moveTo>
                  <a:lnTo>
                    <a:pt x="9136634" y="0"/>
                  </a:lnTo>
                  <a:lnTo>
                    <a:pt x="9136634" y="4058285"/>
                  </a:lnTo>
                  <a:lnTo>
                    <a:pt x="0" y="4058285"/>
                  </a:lnTo>
                  <a:lnTo>
                    <a:pt x="0" y="0"/>
                  </a:lnTo>
                  <a:close/>
                </a:path>
              </a:pathLst>
            </a:custGeom>
            <a:blipFill>
              <a:blip r:embed="rId4"/>
              <a:stretch>
                <a:fillRect t="-100" b="-99"/>
              </a:stretch>
            </a:blipFill>
          </p:spPr>
        </p:sp>
      </p:grpSp>
      <p:sp>
        <p:nvSpPr>
          <p:cNvPr id="10" name="TextBox 10"/>
          <p:cNvSpPr txBox="1"/>
          <p:nvPr/>
        </p:nvSpPr>
        <p:spPr>
          <a:xfrm>
            <a:off x="937915" y="7038677"/>
            <a:ext cx="16412170" cy="514499"/>
          </a:xfrm>
          <a:prstGeom prst="rect">
            <a:avLst/>
          </a:prstGeom>
        </p:spPr>
        <p:txBody>
          <a:bodyPr lIns="0" tIns="0" rIns="0" bIns="0" rtlCol="0" anchor="t">
            <a:spAutoFit/>
          </a:bodyPr>
          <a:lstStyle/>
          <a:p>
            <a:pPr marL="311051" lvl="1" indent="-155525" algn="l">
              <a:lnSpc>
                <a:spcPts val="3374"/>
              </a:lnSpc>
              <a:buFont typeface="Arial"/>
              <a:buChar char="•"/>
            </a:pPr>
            <a:r>
              <a:rPr lang="en-US" sz="2062">
                <a:solidFill>
                  <a:srgbClr val="E0E4E6"/>
                </a:solidFill>
                <a:latin typeface="Barlow"/>
                <a:ea typeface="Barlow"/>
                <a:cs typeface="Barlow"/>
                <a:sym typeface="Barlow"/>
              </a:rPr>
              <a:t>Some months show </a:t>
            </a:r>
            <a:r>
              <a:rPr lang="en-US" sz="2062" b="1">
                <a:solidFill>
                  <a:srgbClr val="E0E4E6"/>
                </a:solidFill>
                <a:latin typeface="Barlow Bold"/>
                <a:ea typeface="Barlow Bold"/>
                <a:cs typeface="Barlow Bold"/>
                <a:sym typeface="Barlow Bold"/>
              </a:rPr>
              <a:t>higher revenue</a:t>
            </a:r>
            <a:r>
              <a:rPr lang="en-US" sz="2062">
                <a:solidFill>
                  <a:srgbClr val="E0E4E6"/>
                </a:solidFill>
                <a:latin typeface="Barlow"/>
                <a:ea typeface="Barlow"/>
                <a:cs typeface="Barlow"/>
                <a:sym typeface="Barlow"/>
              </a:rPr>
              <a:t>, which may be caused by festival seasons, special discounts, or strong customer demand.</a:t>
            </a:r>
          </a:p>
        </p:txBody>
      </p:sp>
      <p:sp>
        <p:nvSpPr>
          <p:cNvPr id="11" name="TextBox 11"/>
          <p:cNvSpPr txBox="1"/>
          <p:nvPr/>
        </p:nvSpPr>
        <p:spPr>
          <a:xfrm>
            <a:off x="937915" y="7561212"/>
            <a:ext cx="16412170" cy="514499"/>
          </a:xfrm>
          <a:prstGeom prst="rect">
            <a:avLst/>
          </a:prstGeom>
        </p:spPr>
        <p:txBody>
          <a:bodyPr lIns="0" tIns="0" rIns="0" bIns="0" rtlCol="0" anchor="t">
            <a:spAutoFit/>
          </a:bodyPr>
          <a:lstStyle/>
          <a:p>
            <a:pPr marL="311051" lvl="1" indent="-155525" algn="l">
              <a:lnSpc>
                <a:spcPts val="3374"/>
              </a:lnSpc>
              <a:buFont typeface="Arial"/>
              <a:buChar char="•"/>
            </a:pPr>
            <a:r>
              <a:rPr lang="en-US" sz="2062">
                <a:solidFill>
                  <a:srgbClr val="E0E4E6"/>
                </a:solidFill>
                <a:latin typeface="Barlow"/>
                <a:ea typeface="Barlow"/>
                <a:cs typeface="Barlow"/>
                <a:sym typeface="Barlow"/>
              </a:rPr>
              <a:t>Lower-revenue months help us spot </a:t>
            </a:r>
            <a:r>
              <a:rPr lang="en-US" sz="2062" b="1">
                <a:solidFill>
                  <a:srgbClr val="E0E4E6"/>
                </a:solidFill>
                <a:latin typeface="Barlow Bold"/>
                <a:ea typeface="Barlow Bold"/>
                <a:cs typeface="Barlow Bold"/>
                <a:sym typeface="Barlow Bold"/>
              </a:rPr>
              <a:t>slow periods</a:t>
            </a:r>
            <a:r>
              <a:rPr lang="en-US" sz="2062">
                <a:solidFill>
                  <a:srgbClr val="E0E4E6"/>
                </a:solidFill>
                <a:latin typeface="Barlow"/>
                <a:ea typeface="Barlow"/>
                <a:cs typeface="Barlow"/>
                <a:sym typeface="Barlow"/>
              </a:rPr>
              <a:t>, so the company can improve marketing or promotions.</a:t>
            </a:r>
          </a:p>
        </p:txBody>
      </p:sp>
      <p:sp>
        <p:nvSpPr>
          <p:cNvPr id="12" name="TextBox 12"/>
          <p:cNvSpPr txBox="1"/>
          <p:nvPr/>
        </p:nvSpPr>
        <p:spPr>
          <a:xfrm>
            <a:off x="937915" y="8083749"/>
            <a:ext cx="16412170" cy="514499"/>
          </a:xfrm>
          <a:prstGeom prst="rect">
            <a:avLst/>
          </a:prstGeom>
        </p:spPr>
        <p:txBody>
          <a:bodyPr lIns="0" tIns="0" rIns="0" bIns="0" rtlCol="0" anchor="t">
            <a:spAutoFit/>
          </a:bodyPr>
          <a:lstStyle/>
          <a:p>
            <a:pPr marL="311051" lvl="1" indent="-155525" algn="l">
              <a:lnSpc>
                <a:spcPts val="3374"/>
              </a:lnSpc>
              <a:buFont typeface="Arial"/>
              <a:buChar char="•"/>
            </a:pPr>
            <a:r>
              <a:rPr lang="en-US" sz="2062">
                <a:solidFill>
                  <a:srgbClr val="E0E4E6"/>
                </a:solidFill>
                <a:latin typeface="Barlow"/>
                <a:ea typeface="Barlow"/>
                <a:cs typeface="Barlow"/>
                <a:sym typeface="Barlow"/>
              </a:rPr>
              <a:t>The trend line makes it easy to notice whether revenue is </a:t>
            </a:r>
            <a:r>
              <a:rPr lang="en-US" sz="2062" b="1">
                <a:solidFill>
                  <a:srgbClr val="E0E4E6"/>
                </a:solidFill>
                <a:latin typeface="Barlow Bold"/>
                <a:ea typeface="Barlow Bold"/>
                <a:cs typeface="Barlow Bold"/>
                <a:sym typeface="Barlow Bold"/>
              </a:rPr>
              <a:t>increasing overall</a:t>
            </a:r>
            <a:r>
              <a:rPr lang="en-US" sz="2062">
                <a:solidFill>
                  <a:srgbClr val="E0E4E6"/>
                </a:solidFill>
                <a:latin typeface="Barlow"/>
                <a:ea typeface="Barlow"/>
                <a:cs typeface="Barlow"/>
                <a:sym typeface="Barlow"/>
              </a:rPr>
              <a:t> or facing ups and downs.</a:t>
            </a:r>
          </a:p>
        </p:txBody>
      </p:sp>
      <p:sp>
        <p:nvSpPr>
          <p:cNvPr id="13" name="TextBox 13"/>
          <p:cNvSpPr txBox="1"/>
          <p:nvPr/>
        </p:nvSpPr>
        <p:spPr>
          <a:xfrm>
            <a:off x="937915" y="8606284"/>
            <a:ext cx="16412170" cy="943272"/>
          </a:xfrm>
          <a:prstGeom prst="rect">
            <a:avLst/>
          </a:prstGeom>
        </p:spPr>
        <p:txBody>
          <a:bodyPr lIns="0" tIns="0" rIns="0" bIns="0" rtlCol="0" anchor="t">
            <a:spAutoFit/>
          </a:bodyPr>
          <a:lstStyle/>
          <a:p>
            <a:pPr marL="311051" lvl="1" indent="-155525" algn="l">
              <a:lnSpc>
                <a:spcPts val="3374"/>
              </a:lnSpc>
              <a:buFont typeface="Arial"/>
              <a:buChar char="•"/>
            </a:pPr>
            <a:r>
              <a:rPr lang="en-US" sz="2062" b="1">
                <a:solidFill>
                  <a:srgbClr val="E0E4E6"/>
                </a:solidFill>
                <a:latin typeface="Barlow Bold"/>
                <a:ea typeface="Barlow Bold"/>
                <a:cs typeface="Barlow Bold"/>
                <a:sym typeface="Barlow Bold"/>
              </a:rPr>
              <a:t>Trend Highlights</a:t>
            </a:r>
            <a:r>
              <a:rPr lang="en-US" sz="2062">
                <a:solidFill>
                  <a:srgbClr val="E0E4E6"/>
                </a:solidFill>
                <a:latin typeface="Barlow"/>
                <a:ea typeface="Barlow"/>
                <a:cs typeface="Barlow"/>
                <a:sym typeface="Barlow"/>
              </a:rPr>
              <a:t> Observing growth or decline trends is crucial for identifying areas requiring performance improvement and resource allocation.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1535</Words>
  <Application>Microsoft Office PowerPoint</Application>
  <PresentationFormat>Custom</PresentationFormat>
  <Paragraphs>172</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Consolas</vt:lpstr>
      <vt:lpstr>Barlow</vt:lpstr>
      <vt:lpstr>Calibri</vt:lpstr>
      <vt:lpstr>Barlow Bold</vt:lpstr>
      <vt:lpstr>Arial</vt:lpstr>
      <vt:lpstr>Arimo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E-Commerce-Sales-Analysis (1).pptx</dc:title>
  <cp:lastModifiedBy>Devang magare</cp:lastModifiedBy>
  <cp:revision>2</cp:revision>
  <dcterms:created xsi:type="dcterms:W3CDTF">2006-08-16T00:00:00Z</dcterms:created>
  <dcterms:modified xsi:type="dcterms:W3CDTF">2025-12-02T11:46:24Z</dcterms:modified>
  <dc:identifier>DAG6HA-3Oew</dc:identifier>
</cp:coreProperties>
</file>

<file path=docProps/thumbnail.jpeg>
</file>